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66" r:id="rId2"/>
    <p:sldId id="344" r:id="rId3"/>
    <p:sldId id="341" r:id="rId4"/>
    <p:sldId id="339" r:id="rId5"/>
    <p:sldId id="342" r:id="rId6"/>
    <p:sldId id="345" r:id="rId7"/>
    <p:sldId id="301" r:id="rId8"/>
    <p:sldId id="302" r:id="rId9"/>
    <p:sldId id="303" r:id="rId10"/>
    <p:sldId id="304" r:id="rId11"/>
    <p:sldId id="333" r:id="rId12"/>
    <p:sldId id="305" r:id="rId13"/>
    <p:sldId id="306" r:id="rId14"/>
    <p:sldId id="320" r:id="rId15"/>
    <p:sldId id="346" r:id="rId16"/>
    <p:sldId id="348" r:id="rId17"/>
    <p:sldId id="347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367" r:id="rId37"/>
    <p:sldId id="380" r:id="rId38"/>
    <p:sldId id="368" r:id="rId39"/>
    <p:sldId id="369" r:id="rId40"/>
    <p:sldId id="370" r:id="rId41"/>
    <p:sldId id="371" r:id="rId42"/>
    <p:sldId id="372" r:id="rId43"/>
    <p:sldId id="373" r:id="rId44"/>
    <p:sldId id="374" r:id="rId45"/>
    <p:sldId id="375" r:id="rId46"/>
    <p:sldId id="376" r:id="rId47"/>
    <p:sldId id="377" r:id="rId48"/>
    <p:sldId id="378" r:id="rId49"/>
    <p:sldId id="379" r:id="rId50"/>
    <p:sldId id="381" r:id="rId51"/>
    <p:sldId id="382" r:id="rId52"/>
    <p:sldId id="383" r:id="rId53"/>
    <p:sldId id="384" r:id="rId54"/>
    <p:sldId id="385" r:id="rId55"/>
    <p:sldId id="386" r:id="rId56"/>
    <p:sldId id="387" r:id="rId57"/>
    <p:sldId id="388" r:id="rId58"/>
    <p:sldId id="389" r:id="rId59"/>
    <p:sldId id="390" r:id="rId60"/>
    <p:sldId id="391" r:id="rId61"/>
    <p:sldId id="392" r:id="rId62"/>
    <p:sldId id="393" r:id="rId63"/>
    <p:sldId id="394" r:id="rId64"/>
    <p:sldId id="395" r:id="rId65"/>
    <p:sldId id="396" r:id="rId66"/>
    <p:sldId id="397" r:id="rId67"/>
    <p:sldId id="403" r:id="rId68"/>
    <p:sldId id="398" r:id="rId69"/>
    <p:sldId id="399" r:id="rId70"/>
    <p:sldId id="400" r:id="rId71"/>
    <p:sldId id="401" r:id="rId72"/>
    <p:sldId id="402" r:id="rId73"/>
    <p:sldId id="404" r:id="rId74"/>
    <p:sldId id="405" r:id="rId75"/>
    <p:sldId id="406" r:id="rId76"/>
    <p:sldId id="407" r:id="rId77"/>
    <p:sldId id="408" r:id="rId78"/>
    <p:sldId id="409" r:id="rId79"/>
    <p:sldId id="410" r:id="rId80"/>
    <p:sldId id="411" r:id="rId81"/>
  </p:sldIdLst>
  <p:sldSz cx="9144000" cy="6858000" type="screen4x3"/>
  <p:notesSz cx="9144000" cy="6858000"/>
  <p:custDataLst>
    <p:tags r:id="rId84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6E7"/>
    <a:srgbClr val="006600"/>
    <a:srgbClr val="2E9A2E"/>
    <a:srgbClr val="CDE1FF"/>
    <a:srgbClr val="F3F3E9"/>
    <a:srgbClr val="EFEFE1"/>
    <a:srgbClr val="E6E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7" autoAdjust="0"/>
    <p:restoredTop sz="94660"/>
  </p:normalViewPr>
  <p:slideViewPr>
    <p:cSldViewPr>
      <p:cViewPr varScale="1">
        <p:scale>
          <a:sx n="113" d="100"/>
          <a:sy n="113" d="100"/>
        </p:scale>
        <p:origin x="-17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D983ED3-61DD-4F1A-9617-ACF79A0ED6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290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3E3A8-02A6-425E-92A9-993EA2839ABD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12FFD-593D-462F-931E-B2F86890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5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0543" indent="-280978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3912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73477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23041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72606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22171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71736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21300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31829B9-FC42-44A4-9949-22B30EE353B7}" type="slidenum">
              <a:rPr lang="en-US" altLang="en-US" sz="120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0543" indent="-280978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3912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73477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23041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72606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22171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71736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21300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70C59AE0-BD59-49AF-97FE-849E55218EE4}" type="slidenum">
              <a:rPr lang="en-US" altLang="en-US" sz="1200">
                <a:solidFill>
                  <a:schemeClr val="bg1"/>
                </a:solidFill>
              </a:rPr>
              <a:pPr>
                <a:defRPr/>
              </a:pPr>
              <a:t>29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0543" indent="-280978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3912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73477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23041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72606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22171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71736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21300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7E4F5D75-6497-405E-BE54-E5FFEFF30F85}" type="slidenum">
              <a:rPr lang="en-US" altLang="en-US" sz="1200">
                <a:solidFill>
                  <a:schemeClr val="bg1"/>
                </a:solidFill>
              </a:rPr>
              <a:pPr>
                <a:defRPr/>
              </a:pPr>
              <a:t>30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0543" indent="-280978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3912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73477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23041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72606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22171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71736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21300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93815EF-1D77-4E99-B463-8379AF5E609B}" type="slidenum">
              <a:rPr lang="en-US" altLang="en-US" sz="1200">
                <a:solidFill>
                  <a:schemeClr val="bg1"/>
                </a:solidFill>
              </a:rPr>
              <a:pPr>
                <a:defRPr/>
              </a:pPr>
              <a:t>31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0543" indent="-280978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3912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73477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23041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72606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22171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71736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21300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3612C9FB-B32C-43E4-BB0C-57FC530D0AB0}" type="slidenum">
              <a:rPr lang="en-US" altLang="en-US" sz="1200">
                <a:solidFill>
                  <a:schemeClr val="bg1"/>
                </a:solidFill>
              </a:rPr>
              <a:pPr>
                <a:defRPr/>
              </a:pPr>
              <a:t>32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0543" indent="-280978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3912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73477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23041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72606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22171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71736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21300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AB55751E-C468-45A6-8518-7D1214F34D0F}" type="slidenum">
              <a:rPr lang="en-US" altLang="en-US" sz="1200">
                <a:solidFill>
                  <a:schemeClr val="bg1"/>
                </a:solidFill>
              </a:rPr>
              <a:pPr>
                <a:defRPr/>
              </a:pPr>
              <a:t>33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F5A361B-B171-4843-82B4-64B69B7D1A7C}" type="slidenum">
              <a:rPr lang="en-US" altLang="en-US" sz="1200"/>
              <a:pPr/>
              <a:t>70</a:t>
            </a:fld>
            <a:endParaRPr lang="en-US" alt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0543" indent="-280978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3912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73477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23041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72606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22171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71736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21300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358C71A9-9353-4F5B-9451-A0068B7255FC}" type="slidenum">
              <a:rPr lang="en-US" altLang="en-US" sz="120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0543" indent="-280978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3912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73477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23041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72606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22171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71736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21300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D161CA18-C799-4359-B4FD-96ADCDAC17C1}" type="slidenum">
              <a:rPr lang="en-US" altLang="en-US" sz="120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0543" indent="-280978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3912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73477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23041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72606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22171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71736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21300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3E33935B-65B7-4AF2-B658-8E0A56864A7A}" type="slidenum">
              <a:rPr lang="en-US" altLang="en-US" sz="120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0543" indent="-280978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3912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73477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23041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72606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22171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71736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21300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3A99509E-58EC-4E67-8C2D-9BF9AB5452C9}" type="slidenum">
              <a:rPr lang="en-US" altLang="en-US" sz="1200">
                <a:solidFill>
                  <a:schemeClr val="bg1"/>
                </a:solidFill>
              </a:rPr>
              <a:pPr>
                <a:defRPr/>
              </a:pPr>
              <a:t>24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0543" indent="-280978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3912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73477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23041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72606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22171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71736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21300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7663FD75-471E-40F3-BC37-63422334D485}" type="slidenum">
              <a:rPr lang="en-US" altLang="en-US" sz="1200">
                <a:solidFill>
                  <a:schemeClr val="bg1"/>
                </a:solidFill>
              </a:rPr>
              <a:pPr>
                <a:defRPr/>
              </a:pPr>
              <a:t>25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0543" indent="-280978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3912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73477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23041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72606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22171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71736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21300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BBB8FB4-FF12-47F6-99CA-66D6A1B7BEE9}" type="slidenum">
              <a:rPr lang="en-US" altLang="en-US" sz="1200">
                <a:solidFill>
                  <a:schemeClr val="bg1"/>
                </a:solidFill>
              </a:rPr>
              <a:pPr>
                <a:defRPr/>
              </a:pPr>
              <a:t>26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0543" indent="-280978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3912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73477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23041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72606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22171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71736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21300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83B4FDC2-D3F4-4A57-BB96-9F4BC2649827}" type="slidenum">
              <a:rPr lang="en-US" altLang="en-US" sz="120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0543" indent="-280978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3912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73477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23041" indent="-224782"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72606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22171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71736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21300" indent="-224782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E0A74D0-C217-4126-9283-3D9878C478F0}" type="slidenum">
              <a:rPr lang="en-US" altLang="en-US" sz="120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4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609600"/>
            <a:ext cx="19621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609600"/>
            <a:ext cx="57340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67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05400" y="20574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61770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4191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02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4191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97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9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855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7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5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63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44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504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CDE1FF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CDE1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CDE1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CDE1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CDE1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1.3 The Units of Measurement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 smtClean="0">
                <a:solidFill>
                  <a:schemeClr val="accent2"/>
                </a:solidFill>
                <a:ea typeface="ＭＳ Ｐゴシック" pitchFamily="34" charset="-128"/>
              </a:rPr>
              <a:t>Units</a:t>
            </a:r>
            <a:r>
              <a:rPr lang="en-US" altLang="en-US" sz="2800" smtClean="0">
                <a:ea typeface="ＭＳ Ｐゴシック" pitchFamily="34" charset="-128"/>
              </a:rPr>
              <a:t> - the basic quantity of mass, volume or whatever quantity is being measured</a:t>
            </a:r>
          </a:p>
          <a:p>
            <a:pPr lvl="1"/>
            <a:r>
              <a:rPr lang="en-US" altLang="en-US" b="1" smtClean="0">
                <a:solidFill>
                  <a:srgbClr val="CC0000"/>
                </a:solidFill>
                <a:ea typeface="ＭＳ Ｐゴシック" pitchFamily="34" charset="-128"/>
              </a:rPr>
              <a:t>A measurement is useless without its units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" name="Rectangle 11"/>
          <p:cNvSpPr txBox="1">
            <a:spLocks noChangeArrowheads="1"/>
          </p:cNvSpPr>
          <p:nvPr/>
        </p:nvSpPr>
        <p:spPr bwMode="auto">
          <a:xfrm>
            <a:off x="381000" y="2819400"/>
            <a:ext cx="8458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800" b="1" kern="0" dirty="0">
                <a:solidFill>
                  <a:schemeClr val="accent2"/>
                </a:solidFill>
                <a:latin typeface="+mn-lt"/>
                <a:ea typeface="+mn-ea"/>
              </a:rPr>
              <a:t>English system</a:t>
            </a:r>
            <a:r>
              <a:rPr lang="en-US" sz="2800" kern="0" dirty="0">
                <a:solidFill>
                  <a:schemeClr val="tx1"/>
                </a:solidFill>
                <a:latin typeface="+mn-lt"/>
                <a:ea typeface="+mn-ea"/>
              </a:rPr>
              <a:t> - a collection of functionally unrelated units </a:t>
            </a: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800" kern="0" dirty="0">
                <a:solidFill>
                  <a:schemeClr val="tx1"/>
                </a:solidFill>
                <a:latin typeface="+mn-lt"/>
                <a:ea typeface="+mn-ea"/>
              </a:rPr>
              <a:t>Difficult to convert from one unit to another </a:t>
            </a:r>
          </a:p>
          <a:p>
            <a:pPr lvl="2" algn="l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800" kern="0" dirty="0">
                <a:solidFill>
                  <a:schemeClr val="tx1"/>
                </a:solidFill>
                <a:latin typeface="+mn-lt"/>
                <a:ea typeface="+mn-ea"/>
              </a:rPr>
              <a:t>1 foot = 12 inches = 0.33 yard = 1/5280 miles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800" b="1" kern="0" dirty="0">
                <a:solidFill>
                  <a:schemeClr val="accent2"/>
                </a:solidFill>
                <a:latin typeface="+mn-lt"/>
                <a:ea typeface="+mn-ea"/>
              </a:rPr>
              <a:t>Metric System</a:t>
            </a:r>
            <a:r>
              <a:rPr lang="en-US" sz="2800" kern="0" dirty="0">
                <a:solidFill>
                  <a:schemeClr val="tx1"/>
                </a:solidFill>
                <a:latin typeface="+mn-lt"/>
                <a:ea typeface="+mn-ea"/>
              </a:rPr>
              <a:t>  - composed of a set of units that are related to each other decimally, systematic </a:t>
            </a: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800" kern="0" dirty="0">
                <a:solidFill>
                  <a:schemeClr val="tx1"/>
                </a:solidFill>
                <a:latin typeface="+mn-lt"/>
                <a:ea typeface="+mn-ea"/>
              </a:rPr>
              <a:t>Units relate by powers of tens</a:t>
            </a:r>
          </a:p>
        </p:txBody>
      </p:sp>
      <p:grpSp>
        <p:nvGrpSpPr>
          <p:cNvPr id="21509" name="Group 4"/>
          <p:cNvGrpSpPr>
            <a:grpSpLocks/>
          </p:cNvGrpSpPr>
          <p:nvPr/>
        </p:nvGrpSpPr>
        <p:grpSpPr bwMode="auto">
          <a:xfrm>
            <a:off x="8077200" y="1295400"/>
            <a:ext cx="762000" cy="523875"/>
            <a:chOff x="3962400" y="5791200"/>
            <a:chExt cx="762000" cy="523220"/>
          </a:xfrm>
        </p:grpSpPr>
        <p:sp>
          <p:nvSpPr>
            <p:cNvPr id="21510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8</a:t>
              </a:r>
            </a:p>
          </p:txBody>
        </p:sp>
        <p:sp>
          <p:nvSpPr>
            <p:cNvPr id="21511" name="Isosceles Triangle 6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4400">
                <a:solidFill>
                  <a:srgbClr val="D0C1D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6858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6"/>
                </a:solidFill>
                <a:ea typeface="ＭＳ Ｐゴシック" pitchFamily="34" charset="-128"/>
              </a:rPr>
              <a:t>Units of Energy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914400"/>
            <a:ext cx="7391400" cy="5638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chemeClr val="accent5">
                    <a:lumMod val="25000"/>
                  </a:schemeClr>
                </a:solidFill>
                <a:ea typeface="ＭＳ Ｐゴシック" pitchFamily="34" charset="-128"/>
              </a:rPr>
              <a:t>Basic Units: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altLang="en-US" dirty="0" smtClean="0">
                <a:ea typeface="ＭＳ Ｐゴシック" pitchFamily="34" charset="-128"/>
              </a:rPr>
              <a:t>calorie or joule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 smtClean="0">
                <a:ea typeface="ＭＳ Ｐゴシック" pitchFamily="34" charset="-128"/>
              </a:rPr>
              <a:t>1 calorie (</a:t>
            </a:r>
            <a:r>
              <a:rPr lang="en-US" altLang="en-US" b="1" dirty="0" err="1" smtClean="0">
                <a:ea typeface="ＭＳ Ｐゴシック" pitchFamily="34" charset="-128"/>
              </a:rPr>
              <a:t>cal</a:t>
            </a:r>
            <a:r>
              <a:rPr lang="en-US" altLang="en-US" b="1" dirty="0" smtClean="0">
                <a:ea typeface="ＭＳ Ｐゴシック" pitchFamily="34" charset="-128"/>
              </a:rPr>
              <a:t>) = 4.18 joules (J)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</a:rPr>
              <a:t>kilocalorie (kcal)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= food Calorie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dirty="0">
                <a:solidFill>
                  <a:schemeClr val="tx1"/>
                </a:solidFill>
                <a:ea typeface="ＭＳ Ｐゴシック" pitchFamily="34" charset="-128"/>
              </a:rPr>
              <a:t>	</a:t>
            </a:r>
            <a:r>
              <a:rPr lang="en-US" altLang="en-US" dirty="0" smtClean="0">
                <a:ea typeface="ＭＳ Ｐゴシック" pitchFamily="34" charset="-128"/>
              </a:rPr>
              <a:t>1 kcal = 1 </a:t>
            </a:r>
            <a:r>
              <a:rPr lang="en-US" altLang="en-US" u="sng" dirty="0" smtClean="0">
                <a:ea typeface="ＭＳ Ｐゴシック" pitchFamily="34" charset="-128"/>
              </a:rPr>
              <a:t>C</a:t>
            </a:r>
            <a:r>
              <a:rPr lang="en-US" altLang="en-US" dirty="0" smtClean="0">
                <a:ea typeface="ＭＳ Ｐゴシック" pitchFamily="34" charset="-128"/>
              </a:rPr>
              <a:t>alorie = 1000 </a:t>
            </a:r>
            <a:r>
              <a:rPr lang="en-US" altLang="en-US" u="sng" dirty="0" smtClean="0">
                <a:ea typeface="ＭＳ Ｐゴシック" pitchFamily="34" charset="-128"/>
              </a:rPr>
              <a:t>c</a:t>
            </a:r>
            <a:r>
              <a:rPr lang="en-US" altLang="en-US" dirty="0" smtClean="0">
                <a:ea typeface="ＭＳ Ｐゴシック" pitchFamily="34" charset="-128"/>
              </a:rPr>
              <a:t>alories</a:t>
            </a:r>
            <a:endParaRPr lang="en-US" altLang="en-US" sz="3200" dirty="0" smtClean="0">
              <a:ea typeface="ＭＳ Ｐゴシック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1 calorie </a:t>
            </a: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= amount of heat energy required to increase the temperature of 1 gram of water 1</a:t>
            </a:r>
            <a:r>
              <a:rPr lang="en-US" altLang="en-US" baseline="30000" dirty="0" smtClean="0">
                <a:solidFill>
                  <a:schemeClr val="tx1"/>
                </a:solidFill>
                <a:ea typeface="ＭＳ Ｐゴシック" pitchFamily="34" charset="-128"/>
              </a:rPr>
              <a:t>o</a:t>
            </a: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C</a:t>
            </a:r>
          </a:p>
        </p:txBody>
      </p:sp>
      <p:sp>
        <p:nvSpPr>
          <p:cNvPr id="61444" name="Rectangle 2"/>
          <p:cNvSpPr>
            <a:spLocks noChangeArrowheads="1"/>
          </p:cNvSpPr>
          <p:nvPr/>
        </p:nvSpPr>
        <p:spPr bwMode="auto">
          <a:xfrm rot="-5400000">
            <a:off x="-2819400" y="28956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1.6  Additional Experimental Quantities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6858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Concentration</a:t>
            </a:r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0" y="914400"/>
            <a:ext cx="7391400" cy="5638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b="1" smtClean="0">
                <a:solidFill>
                  <a:schemeClr val="accent2"/>
                </a:solidFill>
                <a:ea typeface="ＭＳ Ｐゴシック" pitchFamily="34" charset="-128"/>
              </a:rPr>
              <a:t>Concentration</a:t>
            </a:r>
            <a:r>
              <a:rPr lang="en-US" altLang="en-US" smtClean="0">
                <a:ea typeface="ＭＳ Ｐゴシック" pitchFamily="34" charset="-128"/>
              </a:rPr>
              <a:t>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mtClean="0">
                <a:ea typeface="ＭＳ Ｐゴシック" pitchFamily="34" charset="-128"/>
              </a:rPr>
              <a:t>the number or mass of particles of a substance contained in a specified volume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mtClean="0">
                <a:ea typeface="ＭＳ Ｐゴシック" pitchFamily="34" charset="-128"/>
              </a:rPr>
              <a:t>Often used to represent the mixtures of different substances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mtClean="0">
                <a:ea typeface="ＭＳ Ｐゴシック" pitchFamily="34" charset="-128"/>
              </a:rPr>
              <a:t>Concentration of oxygen in the air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mtClean="0">
                <a:ea typeface="ＭＳ Ｐゴシック" pitchFamily="34" charset="-128"/>
              </a:rPr>
              <a:t>Pollen counts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mtClean="0">
                <a:ea typeface="ＭＳ Ｐゴシック" pitchFamily="34" charset="-128"/>
              </a:rPr>
              <a:t>Proper dose of an antibiotic</a:t>
            </a:r>
          </a:p>
        </p:txBody>
      </p:sp>
      <p:sp>
        <p:nvSpPr>
          <p:cNvPr id="62468" name="Rectangle 2"/>
          <p:cNvSpPr>
            <a:spLocks noChangeArrowheads="1"/>
          </p:cNvSpPr>
          <p:nvPr/>
        </p:nvSpPr>
        <p:spPr bwMode="auto">
          <a:xfrm rot="-5400000">
            <a:off x="-2819400" y="28956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1.6  Additional Experimental Quantities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4"/>
          <p:cNvGraphicFramePr>
            <a:graphicFrameLocks noChangeAspect="1"/>
          </p:cNvGraphicFramePr>
          <p:nvPr/>
        </p:nvGraphicFramePr>
        <p:xfrm>
          <a:off x="6154738" y="5605463"/>
          <a:ext cx="23209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8" name="Equation" r:id="rId3" imgW="1003300" imgH="355600" progId="Equation.3">
                  <p:embed/>
                </p:oleObj>
              </mc:Choice>
              <mc:Fallback>
                <p:oleObj name="Equation" r:id="rId3" imgW="1003300" imgH="355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5605463"/>
                        <a:ext cx="2320925" cy="8191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1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Density and Specific Gravity</a:t>
            </a:r>
          </a:p>
        </p:txBody>
      </p:sp>
      <p:sp>
        <p:nvSpPr>
          <p:cNvPr id="634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447800" y="1447800"/>
            <a:ext cx="6400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smtClean="0">
                <a:solidFill>
                  <a:schemeClr val="accent2"/>
                </a:solidFill>
                <a:ea typeface="ＭＳ Ｐゴシック" pitchFamily="34" charset="-128"/>
              </a:rPr>
              <a:t>Density</a:t>
            </a:r>
            <a:r>
              <a:rPr lang="en-US" altLang="en-US" smtClean="0">
                <a:ea typeface="ＭＳ Ｐゴシック" pitchFamily="34" charset="-128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3200" smtClean="0">
                <a:ea typeface="ＭＳ Ｐゴシック" pitchFamily="34" charset="-128"/>
              </a:rPr>
              <a:t>the ratio of mass to volume</a:t>
            </a:r>
          </a:p>
          <a:p>
            <a:pPr lvl="1">
              <a:lnSpc>
                <a:spcPct val="90000"/>
              </a:lnSpc>
            </a:pPr>
            <a:r>
              <a:rPr lang="en-US" altLang="en-US" sz="3200" smtClean="0">
                <a:ea typeface="ＭＳ Ｐゴシック" pitchFamily="34" charset="-128"/>
              </a:rPr>
              <a:t>an extensive property</a:t>
            </a:r>
          </a:p>
          <a:p>
            <a:pPr lvl="1">
              <a:lnSpc>
                <a:spcPct val="90000"/>
              </a:lnSpc>
            </a:pPr>
            <a:r>
              <a:rPr lang="en-US" altLang="en-US" sz="3200" smtClean="0">
                <a:ea typeface="ＭＳ Ｐゴシック" pitchFamily="34" charset="-128"/>
              </a:rPr>
              <a:t>use to characterize a substance as each substance has a unique density</a:t>
            </a:r>
          </a:p>
          <a:p>
            <a:pPr lvl="1">
              <a:lnSpc>
                <a:spcPct val="90000"/>
              </a:lnSpc>
            </a:pPr>
            <a:r>
              <a:rPr lang="en-US" altLang="en-US" sz="3200" smtClean="0">
                <a:ea typeface="ＭＳ Ｐゴシック" pitchFamily="34" charset="-128"/>
              </a:rPr>
              <a:t>Units for density include:</a:t>
            </a:r>
          </a:p>
          <a:p>
            <a:pPr lvl="2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g/mL</a:t>
            </a:r>
          </a:p>
          <a:p>
            <a:pPr lvl="2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g/cm</a:t>
            </a:r>
            <a:r>
              <a:rPr lang="en-US" altLang="en-US" sz="2800" baseline="30000" smtClean="0">
                <a:ea typeface="ＭＳ Ｐゴシック" pitchFamily="34" charset="-128"/>
              </a:rPr>
              <a:t>3</a:t>
            </a:r>
            <a:endParaRPr lang="en-US" altLang="en-US" sz="2800" smtClean="0">
              <a:ea typeface="ＭＳ Ｐゴシック" pitchFamily="34" charset="-128"/>
            </a:endParaRPr>
          </a:p>
          <a:p>
            <a:pPr lvl="2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g/cc</a:t>
            </a:r>
          </a:p>
        </p:txBody>
      </p:sp>
      <p:grpSp>
        <p:nvGrpSpPr>
          <p:cNvPr id="63493" name="Group 9"/>
          <p:cNvGrpSpPr>
            <a:grpSpLocks/>
          </p:cNvGrpSpPr>
          <p:nvPr/>
        </p:nvGrpSpPr>
        <p:grpSpPr bwMode="auto">
          <a:xfrm>
            <a:off x="7924800" y="1914525"/>
            <a:ext cx="914400" cy="523875"/>
            <a:chOff x="3810000" y="5791200"/>
            <a:chExt cx="914400" cy="523220"/>
          </a:xfrm>
        </p:grpSpPr>
        <p:sp>
          <p:nvSpPr>
            <p:cNvPr id="63495" name="TextBox 10"/>
            <p:cNvSpPr txBox="1">
              <a:spLocks noChangeArrowheads="1"/>
            </p:cNvSpPr>
            <p:nvPr/>
          </p:nvSpPr>
          <p:spPr bwMode="auto">
            <a:xfrm>
              <a:off x="3810000" y="5791200"/>
              <a:ext cx="838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13</a:t>
              </a:r>
            </a:p>
          </p:txBody>
        </p:sp>
        <p:sp>
          <p:nvSpPr>
            <p:cNvPr id="63496" name="Isosceles Triangle 11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4400">
                <a:solidFill>
                  <a:srgbClr val="D0C1D5"/>
                </a:solidFill>
              </a:endParaRPr>
            </a:p>
          </p:txBody>
        </p:sp>
      </p:grpSp>
      <p:sp>
        <p:nvSpPr>
          <p:cNvPr id="63494" name="Rectangle 2"/>
          <p:cNvSpPr>
            <a:spLocks noChangeArrowheads="1"/>
          </p:cNvSpPr>
          <p:nvPr/>
        </p:nvSpPr>
        <p:spPr bwMode="auto">
          <a:xfrm rot="-5400000">
            <a:off x="-2819400" y="28956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1.6  Additional Experimental Quantities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TM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3369"/>
            <a:ext cx="4954588" cy="636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3810000" y="5410200"/>
            <a:ext cx="259715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liquid mercury</a:t>
            </a: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4953000" y="3810000"/>
            <a:ext cx="16510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brass nut</a:t>
            </a:r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3352800" y="3200400"/>
            <a:ext cx="1096963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water</a:t>
            </a:r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5638800" y="2133600"/>
            <a:ext cx="915988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cork</a:t>
            </a:r>
          </a:p>
        </p:txBody>
      </p:sp>
      <p:sp>
        <p:nvSpPr>
          <p:cNvPr id="64519" name="Rectangle 2"/>
          <p:cNvSpPr>
            <a:spLocks noChangeArrowheads="1"/>
          </p:cNvSpPr>
          <p:nvPr/>
        </p:nvSpPr>
        <p:spPr bwMode="auto">
          <a:xfrm rot="-5400000">
            <a:off x="-2819400" y="28956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1.6  Additional Experimental Quantities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2743200" cy="1143000"/>
          </a:xfrm>
        </p:spPr>
        <p:txBody>
          <a:bodyPr/>
          <a:lstStyle/>
          <a:p>
            <a:r>
              <a:rPr lang="en-US" dirty="0" smtClean="0"/>
              <a:t>Density </a:t>
            </a:r>
            <a:br>
              <a:rPr lang="en-US" dirty="0" smtClean="0"/>
            </a:br>
            <a:r>
              <a:rPr lang="en-US" dirty="0" smtClean="0"/>
              <a:t>Examples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41" y="1600200"/>
            <a:ext cx="8622548" cy="4571999"/>
          </a:xfrm>
          <a:prstGeom prst="rect">
            <a:avLst/>
          </a:prstGeom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123948" y="5928232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rgbClr val="002060"/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Densities of Some Common Materials </a:t>
            </a:r>
            <a:r>
              <a:rPr lang="en-US" dirty="0">
                <a:solidFill>
                  <a:schemeClr val="accent6"/>
                </a:solidFill>
              </a:rPr>
              <a:t/>
            </a:r>
            <a:br>
              <a:rPr lang="en-US" dirty="0">
                <a:solidFill>
                  <a:schemeClr val="accent6"/>
                </a:solidFill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234950" y="822325"/>
            <a:ext cx="2779713" cy="8382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</a:rPr>
              <a:t>high energy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</a:rPr>
              <a:t>short wavelength</a:t>
            </a:r>
          </a:p>
        </p:txBody>
      </p:sp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6127750" y="814388"/>
            <a:ext cx="2779713" cy="82867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low energy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long wavelength</a:t>
            </a:r>
          </a:p>
        </p:txBody>
      </p:sp>
      <p:sp>
        <p:nvSpPr>
          <p:cNvPr id="27652" name="Rectangle 8"/>
          <p:cNvSpPr>
            <a:spLocks noGrp="1" noChangeArrowheads="1"/>
          </p:cNvSpPr>
          <p:nvPr>
            <p:ph type="title"/>
          </p:nvPr>
        </p:nvSpPr>
        <p:spPr>
          <a:xfrm>
            <a:off x="974725" y="0"/>
            <a:ext cx="7772400" cy="935038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Electromagnetic Spectrum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1771333"/>
            <a:ext cx="9074150" cy="4845050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6621463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rgbClr val="002060"/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3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2.3 Light, Atomic Structure, and the Bohr Atom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6300"/>
            <a:ext cx="7772400" cy="4114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CC"/>
                </a:solidFill>
                <a:ea typeface="ＭＳ Ｐゴシック" pitchFamily="34" charset="-128"/>
              </a:rPr>
              <a:t>Rutherford</a:t>
            </a:r>
            <a:r>
              <a:rPr lang="ja-JP" altLang="en-US" dirty="0" smtClean="0">
                <a:solidFill>
                  <a:srgbClr val="0000CC"/>
                </a:solidFill>
                <a:ea typeface="ＭＳ Ｐゴシック" pitchFamily="34" charset="-128"/>
              </a:rPr>
              <a:t>’</a:t>
            </a:r>
            <a:r>
              <a:rPr lang="en-US" altLang="ja-JP" dirty="0" smtClean="0">
                <a:solidFill>
                  <a:srgbClr val="0000CC"/>
                </a:solidFill>
                <a:ea typeface="ＭＳ Ｐゴシック" pitchFamily="34" charset="-128"/>
              </a:rPr>
              <a:t>s atom </a:t>
            </a:r>
          </a:p>
          <a:p>
            <a:pPr lvl="1"/>
            <a:r>
              <a:rPr lang="en-US" altLang="ja-JP" dirty="0" smtClean="0">
                <a:ea typeface="ＭＳ Ｐゴシック" pitchFamily="34" charset="-128"/>
              </a:rPr>
              <a:t>Tiny, dense, positively charged nucleus of protons surrounded by electrons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How do we describe the relationship of the electrons to each other and the nucleus?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Use the measurement of particle </a:t>
            </a:r>
            <a:r>
              <a:rPr lang="en-US" altLang="en-US" i="1" dirty="0" smtClean="0">
                <a:ea typeface="ＭＳ Ｐゴシック" pitchFamily="34" charset="-128"/>
              </a:rPr>
              <a:t>energy </a:t>
            </a:r>
            <a:r>
              <a:rPr lang="en-US" altLang="en-US" dirty="0" smtClean="0">
                <a:ea typeface="ＭＳ Ｐゴシック" pitchFamily="34" charset="-128"/>
              </a:rPr>
              <a:t>rather than </a:t>
            </a:r>
            <a:r>
              <a:rPr lang="en-US" altLang="en-US" i="1" dirty="0" smtClean="0">
                <a:ea typeface="ＭＳ Ｐゴシック" pitchFamily="34" charset="-128"/>
              </a:rPr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220230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65100"/>
            <a:ext cx="7772400" cy="93345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Classification of the Elements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 rot="-5400000">
            <a:off x="-2198687" y="2762250"/>
            <a:ext cx="5905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2.4 The Periodic Law and the Periodic Table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69" y="1055028"/>
            <a:ext cx="7045692" cy="5605637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384675" y="6627813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rgbClr val="002060"/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9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ChangeArrowheads="1"/>
          </p:cNvSpPr>
          <p:nvPr/>
        </p:nvSpPr>
        <p:spPr bwMode="auto">
          <a:xfrm rot="-5400000">
            <a:off x="-2286000" y="2895600"/>
            <a:ext cx="571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2.6 Valence Electrons and the Octet Rule</a:t>
            </a:r>
          </a:p>
        </p:txBody>
      </p:sp>
      <p:sp>
        <p:nvSpPr>
          <p:cNvPr id="65538" name="Rectangle 13"/>
          <p:cNvSpPr>
            <a:spLocks noGrp="1" noChangeArrowheads="1"/>
          </p:cNvSpPr>
          <p:nvPr>
            <p:ph type="title"/>
          </p:nvPr>
        </p:nvSpPr>
        <p:spPr>
          <a:xfrm>
            <a:off x="1027113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The Octet Rule</a:t>
            </a:r>
          </a:p>
        </p:txBody>
      </p:sp>
      <p:sp>
        <p:nvSpPr>
          <p:cNvPr id="65539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155700" y="1287463"/>
            <a:ext cx="7772400" cy="5129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Octet Rule</a:t>
            </a:r>
            <a:r>
              <a:rPr lang="en-US" altLang="en-US" dirty="0" smtClean="0">
                <a:ea typeface="ＭＳ Ｐゴシック" pitchFamily="34" charset="-128"/>
              </a:rPr>
              <a:t> - elements usually react in such a way as to attain the electron configuration of the noble gas closest to them in the periodic table</a:t>
            </a:r>
            <a:br>
              <a:rPr lang="en-US" altLang="en-US" dirty="0" smtClean="0">
                <a:ea typeface="ＭＳ Ｐゴシック" pitchFamily="34" charset="-128"/>
              </a:rPr>
            </a:br>
            <a:endParaRPr lang="en-US" altLang="en-US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Elements on the right side of the table move “forward” to the next noble gas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Elements on the left side move </a:t>
            </a:r>
            <a:r>
              <a:rPr lang="ja-JP" altLang="en-US" sz="2400" dirty="0" smtClean="0">
                <a:ea typeface="ＭＳ Ｐゴシック" pitchFamily="34" charset="-128"/>
              </a:rPr>
              <a:t>“</a:t>
            </a:r>
            <a:r>
              <a:rPr lang="en-US" altLang="ja-JP" sz="2400" dirty="0" smtClean="0">
                <a:ea typeface="ＭＳ Ｐゴシック" pitchFamily="34" charset="-128"/>
              </a:rPr>
              <a:t>backward</a:t>
            </a:r>
            <a:r>
              <a:rPr lang="ja-JP" altLang="en-US" sz="2400" dirty="0" smtClean="0">
                <a:ea typeface="ＭＳ Ｐゴシック" pitchFamily="34" charset="-128"/>
              </a:rPr>
              <a:t>”</a:t>
            </a:r>
            <a:r>
              <a:rPr lang="en-US" altLang="ja-JP" sz="2400" dirty="0" smtClean="0">
                <a:ea typeface="ＭＳ Ｐゴシック" pitchFamily="34" charset="-128"/>
              </a:rPr>
              <a:t> to the noble gas of the previous row</a:t>
            </a:r>
            <a:br>
              <a:rPr lang="en-US" altLang="ja-JP" sz="2400" dirty="0" smtClean="0">
                <a:ea typeface="ＭＳ Ｐゴシック" pitchFamily="34" charset="-128"/>
              </a:rPr>
            </a:br>
            <a:endParaRPr lang="en-US" altLang="ja-JP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Atoms will gain, lose or share electrons in chemical reactions to attain this more stable energy state</a:t>
            </a:r>
          </a:p>
        </p:txBody>
      </p:sp>
    </p:spTree>
    <p:extLst>
      <p:ext uri="{BB962C8B-B14F-4D97-AF65-F5344CB8AC3E}">
        <p14:creationId xmlns:p14="http://schemas.microsoft.com/office/powerpoint/2010/main" val="275269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8"/>
          <p:cNvSpPr>
            <a:spLocks noGrp="1" noChangeArrowheads="1"/>
          </p:cNvSpPr>
          <p:nvPr>
            <p:ph type="title"/>
          </p:nvPr>
        </p:nvSpPr>
        <p:spPr>
          <a:xfrm>
            <a:off x="1066800" y="244475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Ions </a:t>
            </a:r>
          </a:p>
        </p:txBody>
      </p:sp>
      <p:sp>
        <p:nvSpPr>
          <p:cNvPr id="6758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0825" y="1562100"/>
            <a:ext cx="7394575" cy="4610100"/>
          </a:xfrm>
        </p:spPr>
        <p:txBody>
          <a:bodyPr/>
          <a:lstStyle/>
          <a:p>
            <a:pPr>
              <a:spcBef>
                <a:spcPct val="50000"/>
              </a:spcBef>
              <a:buClrTx/>
            </a:pPr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Ions</a:t>
            </a:r>
            <a:r>
              <a:rPr lang="en-US" altLang="en-US" sz="2800" dirty="0" smtClean="0">
                <a:ea typeface="ＭＳ Ｐゴシック" pitchFamily="34" charset="-128"/>
              </a:rPr>
              <a:t> - electrically charged particles that result from a gain or loss of one or more electrons by the parent atom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Cation</a:t>
            </a:r>
            <a:r>
              <a:rPr lang="en-US" altLang="en-US" sz="2800" dirty="0" smtClean="0">
                <a:ea typeface="ＭＳ Ｐゴシック" pitchFamily="34" charset="-128"/>
              </a:rPr>
              <a:t> - positively charged</a:t>
            </a:r>
          </a:p>
          <a:p>
            <a:pPr lvl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result from the loss of electrons</a:t>
            </a:r>
          </a:p>
          <a:p>
            <a:pPr lvl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Na </a:t>
            </a:r>
            <a:r>
              <a:rPr lang="en-US" altLang="en-US" sz="2400" dirty="0" smtClean="0">
                <a:ea typeface="ＭＳ Ｐゴシック" pitchFamily="34" charset="-128"/>
                <a:sym typeface="Wingdings" pitchFamily="50" charset="0"/>
              </a:rPr>
              <a:t> </a:t>
            </a:r>
            <a:r>
              <a:rPr lang="en-US" altLang="en-US" sz="2400" dirty="0" smtClean="0">
                <a:ea typeface="ＭＳ Ｐゴシック" pitchFamily="34" charset="-128"/>
              </a:rPr>
              <a:t>Na</a:t>
            </a:r>
            <a:r>
              <a:rPr lang="en-US" altLang="en-US" sz="2400" baseline="30000" dirty="0" smtClean="0">
                <a:ea typeface="ＭＳ Ｐゴシック" pitchFamily="34" charset="-128"/>
              </a:rPr>
              <a:t>+</a:t>
            </a:r>
            <a:r>
              <a:rPr lang="en-US" altLang="en-US" sz="2400" dirty="0" smtClean="0">
                <a:ea typeface="ＭＳ Ｐゴシック" pitchFamily="34" charset="-128"/>
              </a:rPr>
              <a:t> + 1e</a:t>
            </a:r>
            <a:r>
              <a:rPr lang="en-US" altLang="en-US" sz="2400" baseline="30000" dirty="0" smtClean="0">
                <a:ea typeface="ＭＳ Ｐゴシック" pitchFamily="34" charset="-128"/>
              </a:rPr>
              <a:t>−</a:t>
            </a:r>
            <a:endParaRPr lang="en-US" altLang="en-US" baseline="30000" dirty="0" smtClean="0">
              <a:ea typeface="ＭＳ Ｐゴシック" pitchFamily="34" charset="-128"/>
            </a:endParaRPr>
          </a:p>
          <a:p>
            <a:pPr>
              <a:spcBef>
                <a:spcPct val="50000"/>
              </a:spcBef>
              <a:buClrTx/>
            </a:pPr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Anion</a:t>
            </a:r>
            <a:r>
              <a:rPr lang="en-US" altLang="en-US" sz="2800" dirty="0" smtClean="0">
                <a:ea typeface="ＭＳ Ｐゴシック" pitchFamily="34" charset="-128"/>
              </a:rPr>
              <a:t> - negatively charged</a:t>
            </a:r>
          </a:p>
          <a:p>
            <a:pPr lvl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results from the gain of electrons</a:t>
            </a:r>
          </a:p>
          <a:p>
            <a:pPr lvl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F + 1 e</a:t>
            </a:r>
            <a:r>
              <a:rPr lang="en-US" altLang="en-US" sz="2400" baseline="30000" dirty="0" smtClean="0">
                <a:ea typeface="ＭＳ Ｐゴシック" pitchFamily="34" charset="-128"/>
              </a:rPr>
              <a:t>−</a:t>
            </a:r>
            <a:r>
              <a:rPr lang="en-US" altLang="en-US" sz="2400" dirty="0" smtClean="0"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ea typeface="ＭＳ Ｐゴシック" pitchFamily="34" charset="-128"/>
                <a:sym typeface="Wingdings" pitchFamily="50" charset="0"/>
              </a:rPr>
              <a:t> </a:t>
            </a:r>
            <a:r>
              <a:rPr lang="en-US" altLang="en-US" sz="2400" dirty="0" smtClean="0">
                <a:ea typeface="ＭＳ Ｐゴシック" pitchFamily="34" charset="-128"/>
              </a:rPr>
              <a:t>F</a:t>
            </a:r>
            <a:r>
              <a:rPr lang="en-US" altLang="en-US" sz="2400" baseline="30000" dirty="0" smtClean="0">
                <a:ea typeface="ＭＳ Ｐゴシック" pitchFamily="34" charset="-128"/>
              </a:rPr>
              <a:t>−</a:t>
            </a:r>
          </a:p>
          <a:p>
            <a:pPr>
              <a:buFontTx/>
              <a:buNone/>
            </a:pPr>
            <a:endParaRPr lang="en-US" altLang="en-US" sz="2800" dirty="0" smtClean="0">
              <a:ea typeface="ＭＳ Ｐゴシック" pitchFamily="34" charset="-128"/>
            </a:endParaRPr>
          </a:p>
        </p:txBody>
      </p:sp>
      <p:grpSp>
        <p:nvGrpSpPr>
          <p:cNvPr id="67587" name="Group 9"/>
          <p:cNvGrpSpPr>
            <a:grpSpLocks/>
          </p:cNvGrpSpPr>
          <p:nvPr/>
        </p:nvGrpSpPr>
        <p:grpSpPr bwMode="auto">
          <a:xfrm>
            <a:off x="8023225" y="2836863"/>
            <a:ext cx="815975" cy="523875"/>
            <a:chOff x="3907808" y="5791200"/>
            <a:chExt cx="816592" cy="523220"/>
          </a:xfrm>
        </p:grpSpPr>
        <p:sp>
          <p:nvSpPr>
            <p:cNvPr id="67589" name="TextBox 6"/>
            <p:cNvSpPr txBox="1">
              <a:spLocks noChangeArrowheads="1"/>
            </p:cNvSpPr>
            <p:nvPr/>
          </p:nvSpPr>
          <p:spPr bwMode="auto">
            <a:xfrm>
              <a:off x="3907808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11</a:t>
              </a:r>
            </a:p>
          </p:txBody>
        </p:sp>
        <p:sp>
          <p:nvSpPr>
            <p:cNvPr id="67590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sp>
        <p:nvSpPr>
          <p:cNvPr id="67588" name="Rectangle 2"/>
          <p:cNvSpPr>
            <a:spLocks noChangeArrowheads="1"/>
          </p:cNvSpPr>
          <p:nvPr/>
        </p:nvSpPr>
        <p:spPr bwMode="auto">
          <a:xfrm rot="-5400000">
            <a:off x="-2286000" y="2895600"/>
            <a:ext cx="571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2.6 Valence Electrons and the Octet Rule</a:t>
            </a:r>
          </a:p>
        </p:txBody>
      </p:sp>
    </p:spTree>
    <p:extLst>
      <p:ext uri="{BB962C8B-B14F-4D97-AF65-F5344CB8AC3E}">
        <p14:creationId xmlns:p14="http://schemas.microsoft.com/office/powerpoint/2010/main" val="288021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8001000" cy="4114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Mass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tx1"/>
                </a:solidFill>
                <a:cs typeface="+mn-cs"/>
              </a:rPr>
              <a:t>- the quantity of matter in an </a:t>
            </a:r>
            <a:r>
              <a:rPr lang="en-US" dirty="0">
                <a:solidFill>
                  <a:srgbClr val="132D6F"/>
                </a:solidFill>
                <a:cs typeface="+mn-cs"/>
              </a:rPr>
              <a:t>object</a:t>
            </a:r>
          </a:p>
          <a:p>
            <a:pPr lvl="1">
              <a:defRPr/>
            </a:pPr>
            <a:r>
              <a:rPr lang="en-US" dirty="0"/>
              <a:t>not synonymous with </a:t>
            </a:r>
            <a:r>
              <a:rPr lang="en-US" dirty="0" smtClean="0"/>
              <a:t>weight</a:t>
            </a:r>
          </a:p>
          <a:p>
            <a:pPr lvl="2">
              <a:defRPr/>
            </a:pPr>
            <a:r>
              <a:rPr lang="en-US" dirty="0" smtClean="0">
                <a:solidFill>
                  <a:srgbClr val="006600"/>
                </a:solidFill>
              </a:rPr>
              <a:t>Weight = mass x acceleration due to gravity</a:t>
            </a:r>
            <a:endParaRPr lang="en-US" dirty="0">
              <a:solidFill>
                <a:srgbClr val="006600"/>
              </a:solidFill>
            </a:endParaRPr>
          </a:p>
          <a:p>
            <a:pPr lvl="1">
              <a:defRPr/>
            </a:pPr>
            <a:r>
              <a:rPr lang="en-US" dirty="0"/>
              <a:t>standard unit is the </a:t>
            </a:r>
            <a:r>
              <a:rPr lang="en-US" b="1" dirty="0" smtClean="0"/>
              <a:t>gram</a:t>
            </a:r>
            <a:r>
              <a:rPr lang="en-US" b="1" dirty="0"/>
              <a:t> </a:t>
            </a:r>
            <a:r>
              <a:rPr lang="en-US" b="1" dirty="0" smtClean="0"/>
              <a:t>(g)</a:t>
            </a:r>
          </a:p>
          <a:p>
            <a:pPr lvl="1">
              <a:defRPr/>
            </a:pPr>
            <a:r>
              <a:rPr lang="en-US" dirty="0" smtClean="0"/>
              <a:t>The pound (</a:t>
            </a:r>
            <a:r>
              <a:rPr lang="en-US" dirty="0" err="1" smtClean="0"/>
              <a:t>lb</a:t>
            </a:r>
            <a:r>
              <a:rPr lang="en-US" dirty="0" smtClean="0"/>
              <a:t>) is the common English unit</a:t>
            </a:r>
          </a:p>
          <a:p>
            <a:pPr marL="457200" lvl="1" indent="0" algn="ctr">
              <a:buFontTx/>
              <a:buNone/>
              <a:defRPr/>
            </a:pPr>
            <a:r>
              <a:rPr lang="en-US" dirty="0" smtClean="0"/>
              <a:t>1 </a:t>
            </a:r>
            <a:r>
              <a:rPr lang="en-US" dirty="0" err="1" smtClean="0"/>
              <a:t>lb</a:t>
            </a:r>
            <a:r>
              <a:rPr lang="en-US" dirty="0" smtClean="0"/>
              <a:t> = 454 g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  <a:p>
            <a:pPr>
              <a:defRPr/>
            </a:pPr>
            <a:r>
              <a:rPr lang="en-US" sz="2800" dirty="0" smtClean="0">
                <a:solidFill>
                  <a:srgbClr val="132D6F"/>
                </a:solidFill>
                <a:cs typeface="+mn-cs"/>
              </a:rPr>
              <a:t>Mass </a:t>
            </a:r>
            <a:r>
              <a:rPr lang="en-US" sz="2800" dirty="0">
                <a:solidFill>
                  <a:srgbClr val="132D6F"/>
                </a:solidFill>
                <a:cs typeface="+mn-cs"/>
              </a:rPr>
              <a:t>must be measured on a balance (not a scale)</a:t>
            </a:r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838200" y="371475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Metric System Units </a:t>
            </a: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 rot="-5400000">
            <a:off x="-2857500" y="28575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dirty="0">
                <a:solidFill>
                  <a:schemeClr val="bg2"/>
                </a:solidFill>
              </a:rPr>
              <a:t>1.3  The Units of Measurement</a:t>
            </a:r>
          </a:p>
        </p:txBody>
      </p:sp>
      <p:grpSp>
        <p:nvGrpSpPr>
          <p:cNvPr id="22533" name="Group 4"/>
          <p:cNvGrpSpPr>
            <a:grpSpLocks/>
          </p:cNvGrpSpPr>
          <p:nvPr/>
        </p:nvGrpSpPr>
        <p:grpSpPr bwMode="auto">
          <a:xfrm>
            <a:off x="8077200" y="1295400"/>
            <a:ext cx="762000" cy="523875"/>
            <a:chOff x="3962400" y="5791200"/>
            <a:chExt cx="762000" cy="523220"/>
          </a:xfrm>
        </p:grpSpPr>
        <p:sp>
          <p:nvSpPr>
            <p:cNvPr id="22534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8</a:t>
              </a:r>
            </a:p>
          </p:txBody>
        </p:sp>
        <p:sp>
          <p:nvSpPr>
            <p:cNvPr id="22535" name="Isosceles Triangle 6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4400">
                <a:solidFill>
                  <a:srgbClr val="D0C1D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3.1 Chemical Bonding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772400" cy="43434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Chemical bond</a:t>
            </a:r>
            <a:r>
              <a:rPr lang="en-US" altLang="en-US" dirty="0" smtClean="0">
                <a:ea typeface="ＭＳ Ｐゴシック" pitchFamily="34" charset="-128"/>
              </a:rPr>
              <a:t> - the force of attraction between any two atoms in a compound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This attractive force overcomes the repulsion of the positively charged nuclei of the two atoms participating in the bond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Interactions involving valence electrons are responsible for the chemical bond</a:t>
            </a: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0914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Lewis Symbols for Representative Elements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 rot="-5400000">
            <a:off x="-2057400" y="27432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3.1 Chemical Bonding</a:t>
            </a:r>
          </a:p>
        </p:txBody>
      </p:sp>
      <p:pic>
        <p:nvPicPr>
          <p:cNvPr id="6148" name="Picture 6" descr="03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852613"/>
            <a:ext cx="79248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215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 rot="-5400000">
            <a:off x="-2057400" y="27432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3.1 Chemical Bonding</a:t>
            </a:r>
          </a:p>
        </p:txBody>
      </p:sp>
      <p:sp>
        <p:nvSpPr>
          <p:cNvPr id="13315" name="AutoShape 5"/>
          <p:cNvSpPr>
            <a:spLocks noChangeArrowheads="1"/>
          </p:cNvSpPr>
          <p:nvPr/>
        </p:nvSpPr>
        <p:spPr bwMode="auto">
          <a:xfrm>
            <a:off x="6248400" y="3962400"/>
            <a:ext cx="2667000" cy="2667000"/>
          </a:xfrm>
          <a:prstGeom prst="wedgeRectCallout">
            <a:avLst>
              <a:gd name="adj1" fmla="val -17620"/>
              <a:gd name="adj2" fmla="val -77319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shared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electron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pair is called 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Covalent Bond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3316" name="Oval 6"/>
          <p:cNvSpPr>
            <a:spLocks noChangeArrowheads="1"/>
          </p:cNvSpPr>
          <p:nvPr/>
        </p:nvSpPr>
        <p:spPr bwMode="auto">
          <a:xfrm>
            <a:off x="6096000" y="2362200"/>
            <a:ext cx="1143000" cy="8382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IN" altLang="en-US" sz="4400">
              <a:solidFill>
                <a:srgbClr val="D0C1D5"/>
              </a:solidFill>
            </a:endParaRPr>
          </a:p>
        </p:txBody>
      </p:sp>
      <p:sp>
        <p:nvSpPr>
          <p:cNvPr id="13317" name="Oval 7"/>
          <p:cNvSpPr>
            <a:spLocks noChangeArrowheads="1"/>
          </p:cNvSpPr>
          <p:nvPr/>
        </p:nvSpPr>
        <p:spPr bwMode="auto">
          <a:xfrm>
            <a:off x="6858000" y="2362200"/>
            <a:ext cx="1143000" cy="8382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IN" altLang="en-US" sz="4400">
              <a:solidFill>
                <a:srgbClr val="D0C1D5"/>
              </a:solidFill>
            </a:endParaRP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1752600" y="3810000"/>
            <a:ext cx="3429000" cy="2557463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Each hydrogen atom now has two electrons around it and attained a He configuration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616" y="114299"/>
            <a:ext cx="7772400" cy="876301"/>
          </a:xfrm>
        </p:spPr>
        <p:txBody>
          <a:bodyPr/>
          <a:lstStyle/>
          <a:p>
            <a:r>
              <a:rPr lang="en-US" dirty="0" smtClean="0"/>
              <a:t>Covalent Bond</a:t>
            </a:r>
            <a:endParaRPr lang="en-US" dirty="0"/>
          </a:p>
        </p:txBody>
      </p:sp>
      <p:sp>
        <p:nvSpPr>
          <p:cNvPr id="13319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71600" y="914400"/>
            <a:ext cx="7772400" cy="13716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Instead, each atom attains a noble gas configuration by </a:t>
            </a:r>
            <a:r>
              <a:rPr lang="en-US" altLang="en-US" b="1" i="1" dirty="0" smtClean="0">
                <a:solidFill>
                  <a:schemeClr val="accent2"/>
                </a:solidFill>
                <a:ea typeface="ＭＳ Ｐゴシック" pitchFamily="34" charset="-128"/>
              </a:rPr>
              <a:t>sharing</a:t>
            </a:r>
            <a:r>
              <a:rPr lang="en-US" altLang="en-US" dirty="0" smtClean="0">
                <a:ea typeface="ＭＳ Ｐゴシック" pitchFamily="34" charset="-128"/>
              </a:rPr>
              <a:t> electrons</a:t>
            </a:r>
          </a:p>
        </p:txBody>
      </p:sp>
      <p:graphicFrame>
        <p:nvGraphicFramePr>
          <p:cNvPr id="13320" name="Object 1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14600" y="2286000"/>
          <a:ext cx="662940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5" name="Equation" r:id="rId4" imgW="1155199" imgH="177723" progId="Equation.3">
                  <p:embed/>
                </p:oleObj>
              </mc:Choice>
              <mc:Fallback>
                <p:oleObj name="Equation" r:id="rId4" imgW="1155199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286000"/>
                        <a:ext cx="6629400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321" name="Straight Arrow Connector 2"/>
          <p:cNvCxnSpPr>
            <a:cxnSpLocks noChangeShapeType="1"/>
          </p:cNvCxnSpPr>
          <p:nvPr/>
        </p:nvCxnSpPr>
        <p:spPr bwMode="auto">
          <a:xfrm flipV="1">
            <a:off x="5181600" y="3276600"/>
            <a:ext cx="838200" cy="533400"/>
          </a:xfrm>
          <a:prstGeom prst="straightConnector1">
            <a:avLst/>
          </a:prstGeom>
          <a:noFill/>
          <a:ln w="28575">
            <a:solidFill>
              <a:srgbClr val="E0E09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64191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2362200" y="1066800"/>
          <a:ext cx="4724400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6" name="Equation" r:id="rId4" imgW="1346200" imgH="368300" progId="Equation.3">
                  <p:embed/>
                </p:oleObj>
              </mc:Choice>
              <mc:Fallback>
                <p:oleObj name="Equation" r:id="rId4" imgW="13462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66800"/>
                        <a:ext cx="4724400" cy="12938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5"/>
          <p:cNvGraphicFramePr>
            <a:graphicFrameLocks noChangeAspect="1"/>
          </p:cNvGraphicFramePr>
          <p:nvPr/>
        </p:nvGraphicFramePr>
        <p:xfrm>
          <a:off x="2514600" y="3651250"/>
          <a:ext cx="4343400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7" name="Equation" r:id="rId6" imgW="1358900" imgH="596900" progId="Equation.3">
                  <p:embed/>
                </p:oleObj>
              </mc:Choice>
              <mc:Fallback>
                <p:oleObj name="Equation" r:id="rId6" imgW="13589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651250"/>
                        <a:ext cx="4343400" cy="19113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7"/>
          <p:cNvSpPr>
            <a:spLocks noChangeArrowheads="1"/>
          </p:cNvSpPr>
          <p:nvPr/>
        </p:nvSpPr>
        <p:spPr bwMode="auto">
          <a:xfrm rot="-5400000">
            <a:off x="-2057400" y="27432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3.1 Chemical Bonding</a:t>
            </a:r>
          </a:p>
        </p:txBody>
      </p:sp>
      <p:sp>
        <p:nvSpPr>
          <p:cNvPr id="16389" name="Rectangle 8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Examples of Covalent Bonding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2362200" y="2438400"/>
            <a:ext cx="47402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2e</a:t>
            </a:r>
            <a:r>
              <a:rPr lang="en-US" altLang="en-US" sz="2800" baseline="30000">
                <a:solidFill>
                  <a:schemeClr val="tx1"/>
                </a:solidFill>
                <a:cs typeface="Times New Roman" pitchFamily="18" charset="0"/>
              </a:rPr>
              <a:t>–</a:t>
            </a: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 from 2H		   2e</a:t>
            </a:r>
            <a:r>
              <a:rPr lang="en-US" altLang="en-US" sz="2800" baseline="30000">
                <a:solidFill>
                  <a:schemeClr val="tx1"/>
                </a:solidFill>
                <a:cs typeface="Times New Roman" pitchFamily="18" charset="0"/>
              </a:rPr>
              <a:t>–</a:t>
            </a: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 for 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6e</a:t>
            </a:r>
            <a:r>
              <a:rPr lang="en-US" altLang="en-US" sz="2800" baseline="30000">
                <a:solidFill>
                  <a:schemeClr val="tx1"/>
                </a:solidFill>
                <a:cs typeface="Times New Roman" pitchFamily="18" charset="0"/>
              </a:rPr>
              <a:t>–</a:t>
            </a: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 from O		   8e</a:t>
            </a:r>
            <a:r>
              <a:rPr lang="en-US" altLang="en-US" sz="2800" baseline="30000">
                <a:solidFill>
                  <a:schemeClr val="tx1"/>
                </a:solidFill>
                <a:cs typeface="Times New Roman" pitchFamily="18" charset="0"/>
              </a:rPr>
              <a:t>–</a:t>
            </a: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 for O</a:t>
            </a:r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2438400" y="5562600"/>
            <a:ext cx="47402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4e</a:t>
            </a:r>
            <a:r>
              <a:rPr lang="en-US" altLang="en-US" sz="2800" baseline="30000">
                <a:solidFill>
                  <a:schemeClr val="tx1"/>
                </a:solidFill>
                <a:cs typeface="Times New Roman" pitchFamily="18" charset="0"/>
              </a:rPr>
              <a:t>–</a:t>
            </a: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 from 4H		   2e</a:t>
            </a:r>
            <a:r>
              <a:rPr lang="en-US" altLang="en-US" sz="2800" baseline="30000">
                <a:solidFill>
                  <a:schemeClr val="tx1"/>
                </a:solidFill>
                <a:cs typeface="Times New Roman" pitchFamily="18" charset="0"/>
              </a:rPr>
              <a:t>–</a:t>
            </a: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 for 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4e</a:t>
            </a:r>
            <a:r>
              <a:rPr lang="en-US" altLang="en-US" sz="2800" baseline="30000">
                <a:solidFill>
                  <a:schemeClr val="tx1"/>
                </a:solidFill>
                <a:cs typeface="Times New Roman" pitchFamily="18" charset="0"/>
              </a:rPr>
              <a:t>–</a:t>
            </a: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 from C		   8e</a:t>
            </a:r>
            <a:r>
              <a:rPr lang="en-US" altLang="en-US" sz="2800" baseline="30000">
                <a:solidFill>
                  <a:schemeClr val="tx1"/>
                </a:solidFill>
                <a:cs typeface="Times New Roman" pitchFamily="18" charset="0"/>
              </a:rPr>
              <a:t>–</a:t>
            </a: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 for C</a:t>
            </a:r>
          </a:p>
        </p:txBody>
      </p:sp>
    </p:spTree>
    <p:extLst>
      <p:ext uri="{BB962C8B-B14F-4D97-AF65-F5344CB8AC3E}">
        <p14:creationId xmlns:p14="http://schemas.microsoft.com/office/powerpoint/2010/main" val="4223375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5660231" y="3162300"/>
            <a:ext cx="3124200" cy="1600200"/>
          </a:xfrm>
          <a:prstGeom prst="wedgeRectCallout">
            <a:avLst>
              <a:gd name="adj1" fmla="val -70579"/>
              <a:gd name="adj2" fmla="val -95931"/>
            </a:avLst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marL="339725" indent="-339725"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These two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electrons are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not shared equally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5507831" y="1231900"/>
            <a:ext cx="3524250" cy="446088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chemeClr val="accent2"/>
                </a:solidFill>
              </a:rPr>
              <a:t>somewhat negatively charged</a:t>
            </a:r>
          </a:p>
        </p:txBody>
      </p: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1545431" y="1638300"/>
            <a:ext cx="274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IN" altLang="en-US" sz="4400">
              <a:solidFill>
                <a:srgbClr val="D0C1D5"/>
              </a:solidFill>
            </a:endParaRP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1164431" y="1104900"/>
            <a:ext cx="3462338" cy="446088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2200"/>
              <a:t>somewhat positively charged</a:t>
            </a:r>
          </a:p>
        </p:txBody>
      </p:sp>
      <p:sp>
        <p:nvSpPr>
          <p:cNvPr id="18439" name="Oval 10"/>
          <p:cNvSpPr>
            <a:spLocks noChangeArrowheads="1"/>
          </p:cNvSpPr>
          <p:nvPr/>
        </p:nvSpPr>
        <p:spPr bwMode="auto">
          <a:xfrm>
            <a:off x="4822031" y="1866900"/>
            <a:ext cx="228600" cy="5334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IN" altLang="en-US" sz="4400">
              <a:solidFill>
                <a:srgbClr val="D0C1D5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5831" y="88900"/>
            <a:ext cx="7772400" cy="901700"/>
          </a:xfrm>
        </p:spPr>
        <p:txBody>
          <a:bodyPr/>
          <a:lstStyle/>
          <a:p>
            <a:r>
              <a:rPr lang="en-US" dirty="0" smtClean="0"/>
              <a:t>Polar Covalent Bond</a:t>
            </a:r>
            <a:endParaRPr lang="en-US" dirty="0"/>
          </a:p>
        </p:txBody>
      </p:sp>
      <p:graphicFrame>
        <p:nvGraphicFramePr>
          <p:cNvPr id="18440" name="Object 1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32988100"/>
              </p:ext>
            </p:extLst>
          </p:nvPr>
        </p:nvGraphicFramePr>
        <p:xfrm>
          <a:off x="1765141" y="1454944"/>
          <a:ext cx="387985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3" name="Equation" r:id="rId4" imgW="1091726" imgH="355446" progId="Equation.3">
                  <p:embed/>
                </p:oleObj>
              </mc:Choice>
              <mc:Fallback>
                <p:oleObj name="Equation" r:id="rId4" imgW="1091726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141" y="1454944"/>
                        <a:ext cx="3879850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Rectangle 1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3048000"/>
            <a:ext cx="4572000" cy="3810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ea typeface="ＭＳ Ｐゴシック" pitchFamily="34" charset="-128"/>
              </a:rPr>
              <a:t>The electrons spend more time with fluorine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ea typeface="ＭＳ Ｐゴシック" pitchFamily="34" charset="-128"/>
              </a:rPr>
              <a:t>This sets up a polar covalent bond 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ea typeface="ＭＳ Ｐゴシック" pitchFamily="34" charset="-128"/>
              </a:rPr>
              <a:t>A truly covalent bond can only occur when both atoms are identical</a:t>
            </a:r>
          </a:p>
        </p:txBody>
      </p:sp>
      <p:sp>
        <p:nvSpPr>
          <p:cNvPr id="18442" name="Line 14"/>
          <p:cNvSpPr>
            <a:spLocks noChangeShapeType="1"/>
          </p:cNvSpPr>
          <p:nvPr/>
        </p:nvSpPr>
        <p:spPr bwMode="auto">
          <a:xfrm>
            <a:off x="4441031" y="1562100"/>
            <a:ext cx="76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43" name="Line 15"/>
          <p:cNvSpPr>
            <a:spLocks noChangeShapeType="1"/>
          </p:cNvSpPr>
          <p:nvPr/>
        </p:nvSpPr>
        <p:spPr bwMode="auto">
          <a:xfrm flipH="1">
            <a:off x="5431631" y="1714500"/>
            <a:ext cx="14478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60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Electronegativity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295400"/>
            <a:ext cx="7543800" cy="4876800"/>
          </a:xfrm>
        </p:spPr>
        <p:txBody>
          <a:bodyPr/>
          <a:lstStyle/>
          <a:p>
            <a:pPr>
              <a:spcBef>
                <a:spcPct val="0"/>
              </a:spcBef>
              <a:buClrTx/>
            </a:pPr>
            <a:r>
              <a:rPr lang="en-US" altLang="en-US" b="1" smtClean="0">
                <a:solidFill>
                  <a:schemeClr val="accent2"/>
                </a:solidFill>
                <a:ea typeface="ＭＳ Ｐゴシック" pitchFamily="34" charset="-128"/>
              </a:rPr>
              <a:t>Electronegativity</a:t>
            </a:r>
            <a:r>
              <a:rPr lang="en-US" altLang="en-US" smtClean="0">
                <a:ea typeface="ＭＳ Ｐゴシック" pitchFamily="34" charset="-128"/>
              </a:rPr>
              <a:t> - a measure of the ability of an atom to attract electrons in a chemical bond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Elements with high electronegativity have a greater ability to attract electrons than do elements with low electronegativity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Consider the covalent bond as competition for electrons between 2 positive centers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  <a:sym typeface="Symbol" pitchFamily="18" charset="2"/>
              </a:rPr>
              <a:t>The difference in electronegativity determines the extent of bond polarity</a:t>
            </a:r>
          </a:p>
        </p:txBody>
      </p:sp>
      <p:sp>
        <p:nvSpPr>
          <p:cNvPr id="20484" name="Rectangle 1028"/>
          <p:cNvSpPr>
            <a:spLocks noChangeArrowheads="1"/>
          </p:cNvSpPr>
          <p:nvPr/>
        </p:nvSpPr>
        <p:spPr bwMode="auto">
          <a:xfrm rot="-5400000">
            <a:off x="-2057400" y="27432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3.1 Chemical Bonding</a:t>
            </a:r>
          </a:p>
        </p:txBody>
      </p:sp>
    </p:spTree>
    <p:extLst>
      <p:ext uri="{BB962C8B-B14F-4D97-AF65-F5344CB8AC3E}">
        <p14:creationId xmlns:p14="http://schemas.microsoft.com/office/powerpoint/2010/main" val="3186424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 rot="-5400000">
            <a:off x="-2057400" y="27432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3.1 Chemical Bonding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524000" y="838200"/>
            <a:ext cx="716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</a:pPr>
            <a:endParaRPr lang="en-IN" altLang="en-US">
              <a:solidFill>
                <a:schemeClr val="tx1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905000" y="6338888"/>
            <a:ext cx="3514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electronegativity increases</a:t>
            </a:r>
            <a:r>
              <a:rPr lang="en-US" altLang="en-US" sz="2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5334000" y="6629400"/>
            <a:ext cx="2819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 rot="-5400000">
            <a:off x="6939756" y="4863307"/>
            <a:ext cx="3494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electronegativity increases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8686800" y="2819400"/>
            <a:ext cx="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1463"/>
            <a:ext cx="6934200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9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r>
              <a:rPr lang="en-US" altLang="en-US" dirty="0" err="1" smtClean="0">
                <a:ea typeface="ＭＳ Ｐゴシック" pitchFamily="34" charset="-128"/>
              </a:rPr>
              <a:t>Electronegativities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of Selected Elements</a:t>
            </a:r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295400"/>
            <a:ext cx="77724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The </a:t>
            </a:r>
            <a:r>
              <a:rPr lang="en-US" altLang="en-US" sz="2400" i="1" dirty="0" smtClean="0">
                <a:ea typeface="ＭＳ Ｐゴシック" pitchFamily="34" charset="-128"/>
              </a:rPr>
              <a:t>most electronegative </a:t>
            </a:r>
            <a:r>
              <a:rPr lang="en-US" altLang="en-US" sz="2400" dirty="0" smtClean="0">
                <a:ea typeface="ＭＳ Ｐゴシック" pitchFamily="34" charset="-128"/>
              </a:rPr>
              <a:t>elements are found in the </a:t>
            </a:r>
            <a:r>
              <a:rPr lang="en-US" altLang="en-US" sz="2400" b="1" dirty="0" smtClean="0">
                <a:ea typeface="ＭＳ Ｐゴシック" pitchFamily="34" charset="-128"/>
              </a:rPr>
              <a:t>upper right corner</a:t>
            </a:r>
            <a:r>
              <a:rPr lang="en-US" altLang="en-US" sz="2400" dirty="0" smtClean="0">
                <a:ea typeface="ＭＳ Ｐゴシック" pitchFamily="34" charset="-128"/>
              </a:rPr>
              <a:t> of the periodic table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The </a:t>
            </a:r>
            <a:r>
              <a:rPr lang="en-US" altLang="en-US" sz="2400" i="1" dirty="0" smtClean="0">
                <a:ea typeface="ＭＳ Ｐゴシック" pitchFamily="34" charset="-128"/>
              </a:rPr>
              <a:t>least electronegative </a:t>
            </a:r>
            <a:r>
              <a:rPr lang="en-US" altLang="en-US" sz="2400" dirty="0" smtClean="0">
                <a:ea typeface="ＭＳ Ｐゴシック" pitchFamily="34" charset="-128"/>
              </a:rPr>
              <a:t>elements are found in the </a:t>
            </a:r>
            <a:r>
              <a:rPr lang="en-US" altLang="en-US" sz="2400" b="1" dirty="0" smtClean="0">
                <a:ea typeface="ＭＳ Ｐゴシック" pitchFamily="34" charset="-128"/>
              </a:rPr>
              <a:t>lower left corner</a:t>
            </a:r>
            <a:r>
              <a:rPr lang="en-US" altLang="en-US" sz="2400" dirty="0" smtClean="0">
                <a:ea typeface="ＭＳ Ｐゴシック" pitchFamily="34" charset="-128"/>
              </a:rPr>
              <a:t> of the periodic table</a:t>
            </a:r>
          </a:p>
        </p:txBody>
      </p:sp>
    </p:spTree>
    <p:extLst>
      <p:ext uri="{BB962C8B-B14F-4D97-AF65-F5344CB8AC3E}">
        <p14:creationId xmlns:p14="http://schemas.microsoft.com/office/powerpoint/2010/main" val="116763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title"/>
          </p:nvPr>
        </p:nvSpPr>
        <p:spPr>
          <a:xfrm>
            <a:off x="304801" y="304800"/>
            <a:ext cx="8839200" cy="1143000"/>
          </a:xfrm>
        </p:spPr>
        <p:txBody>
          <a:bodyPr/>
          <a:lstStyle/>
          <a:p>
            <a:r>
              <a:rPr lang="en-US" altLang="en-US" sz="4000" b="1" dirty="0" smtClean="0">
                <a:ea typeface="ＭＳ Ｐゴシック" pitchFamily="34" charset="-128"/>
              </a:rPr>
              <a:t>Writing Names of Ionic Compounds from the Formula of the Compound</a:t>
            </a:r>
            <a:r>
              <a:rPr lang="en-US" altLang="en-US" sz="3200" b="1" u="sng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altLang="en-US" sz="3200" b="1" u="sng" dirty="0" smtClean="0">
                <a:solidFill>
                  <a:schemeClr val="tx1"/>
                </a:solidFill>
                <a:ea typeface="ＭＳ Ｐゴシック" pitchFamily="34" charset="-128"/>
              </a:rPr>
            </a:br>
            <a:endParaRPr lang="en-US" altLang="en-US" sz="3200" b="1" u="sng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867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391400" cy="2590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Name the cation followed by the name of the anion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A positive ion retains the name of the element; change the anion suffix to -</a:t>
            </a:r>
            <a:r>
              <a:rPr lang="en-US" altLang="en-US" i="1" dirty="0" smtClean="0">
                <a:ea typeface="ＭＳ Ｐゴシック" pitchFamily="34" charset="-128"/>
              </a:rPr>
              <a:t>ide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28677" name="Picture 9" descr="den02761_ut03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889375"/>
            <a:ext cx="821055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513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9"/>
          <p:cNvSpPr txBox="1">
            <a:spLocks noChangeArrowheads="1"/>
          </p:cNvSpPr>
          <p:nvPr/>
        </p:nvSpPr>
        <p:spPr bwMode="auto">
          <a:xfrm rot="-5400000">
            <a:off x="-2697162" y="2841625"/>
            <a:ext cx="6705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3.2 Naming Compounds</a:t>
            </a:r>
            <a:r>
              <a:rPr lang="en-US" altLang="en-US" sz="4000">
                <a:solidFill>
                  <a:schemeClr val="bg2"/>
                </a:solidFill>
              </a:rPr>
              <a:t> </a:t>
            </a:r>
            <a:r>
              <a:rPr lang="en-US" altLang="en-US" sz="3600">
                <a:solidFill>
                  <a:schemeClr val="bg2"/>
                </a:solidFill>
              </a:rPr>
              <a:t>and Writing Formulas of Compounds</a:t>
            </a:r>
          </a:p>
        </p:txBody>
      </p:sp>
      <p:sp>
        <p:nvSpPr>
          <p:cNvPr id="43011" name="Rectangle 10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72400" cy="6858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Writing Formulas of Covalent Compounds</a:t>
            </a:r>
          </a:p>
        </p:txBody>
      </p:sp>
      <p:sp>
        <p:nvSpPr>
          <p:cNvPr id="4301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295400" y="1524000"/>
            <a:ext cx="7543800" cy="4876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Use the prefixes in the names to determine the subscripts for the elements</a:t>
            </a:r>
          </a:p>
          <a:p>
            <a:pPr>
              <a:lnSpc>
                <a:spcPct val="75000"/>
              </a:lnSpc>
              <a:spcBef>
                <a:spcPct val="25000"/>
              </a:spcBef>
            </a:pPr>
            <a:endParaRPr lang="en-US" altLang="en-US" sz="2800" dirty="0" smtClean="0">
              <a:ea typeface="ＭＳ Ｐゴシック" pitchFamily="34" charset="-128"/>
            </a:endParaRPr>
          </a:p>
          <a:p>
            <a:pPr>
              <a:lnSpc>
                <a:spcPct val="75000"/>
              </a:lnSpc>
              <a:spcBef>
                <a:spcPct val="2500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Examples:</a:t>
            </a:r>
          </a:p>
          <a:p>
            <a:pPr lvl="1">
              <a:lnSpc>
                <a:spcPct val="75000"/>
              </a:lnSpc>
              <a:spcBef>
                <a:spcPct val="25000"/>
              </a:spcBef>
              <a:buFontTx/>
              <a:buChar char="•"/>
            </a:pPr>
            <a:r>
              <a:rPr lang="en-US" altLang="en-US" sz="2400" dirty="0" smtClean="0">
                <a:ea typeface="ＭＳ Ｐゴシック" pitchFamily="34" charset="-128"/>
              </a:rPr>
              <a:t>nitrogen </a:t>
            </a:r>
            <a:r>
              <a:rPr lang="en-US" altLang="en-US" sz="2400" dirty="0" err="1" smtClean="0">
                <a:ea typeface="ＭＳ Ｐゴシック" pitchFamily="34" charset="-128"/>
              </a:rPr>
              <a:t>trichloride</a:t>
            </a:r>
            <a:r>
              <a:rPr lang="en-US" altLang="en-US" sz="2400" dirty="0" smtClean="0">
                <a:ea typeface="ＭＳ Ｐゴシック" pitchFamily="34" charset="-128"/>
              </a:rPr>
              <a:t>		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</a:rPr>
              <a:t>NCl</a:t>
            </a:r>
            <a:r>
              <a:rPr lang="en-US" altLang="en-US" baseline="-25000" dirty="0" smtClean="0">
                <a:solidFill>
                  <a:schemeClr val="accent2"/>
                </a:solidFill>
                <a:ea typeface="ＭＳ Ｐゴシック" pitchFamily="34" charset="-128"/>
              </a:rPr>
              <a:t>3</a:t>
            </a:r>
            <a:endParaRPr lang="en-US" altLang="en-US" dirty="0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pPr lvl="1">
              <a:lnSpc>
                <a:spcPct val="75000"/>
              </a:lnSpc>
              <a:spcBef>
                <a:spcPct val="25000"/>
              </a:spcBef>
              <a:buFontTx/>
              <a:buChar char="•"/>
            </a:pPr>
            <a:r>
              <a:rPr lang="en-US" altLang="en-US" sz="2400" dirty="0" err="1" smtClean="0">
                <a:ea typeface="ＭＳ Ｐゴシック" pitchFamily="34" charset="-128"/>
              </a:rPr>
              <a:t>diphosphorus</a:t>
            </a:r>
            <a:r>
              <a:rPr lang="en-US" altLang="en-US" sz="2400" dirty="0" smtClean="0">
                <a:ea typeface="ＭＳ Ｐゴシック" pitchFamily="34" charset="-128"/>
              </a:rPr>
              <a:t> pentoxide	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</a:rPr>
              <a:t>P</a:t>
            </a:r>
            <a:r>
              <a:rPr lang="en-US" altLang="en-US" baseline="-25000" dirty="0" smtClean="0">
                <a:solidFill>
                  <a:schemeClr val="accent2"/>
                </a:solidFill>
                <a:ea typeface="ＭＳ Ｐゴシック" pitchFamily="34" charset="-128"/>
              </a:rPr>
              <a:t>2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</a:rPr>
              <a:t>O</a:t>
            </a:r>
            <a:r>
              <a:rPr lang="en-US" altLang="en-US" baseline="-25000" dirty="0" smtClean="0">
                <a:solidFill>
                  <a:schemeClr val="accent2"/>
                </a:solidFill>
                <a:ea typeface="ＭＳ Ｐゴシック" pitchFamily="34" charset="-128"/>
              </a:rPr>
              <a:t>5</a:t>
            </a:r>
            <a:endParaRPr lang="en-US" altLang="en-US" sz="3200" dirty="0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Some common names that are used: 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H</a:t>
            </a:r>
            <a:r>
              <a:rPr lang="en-US" altLang="en-US" sz="2400" baseline="-25000" dirty="0" smtClean="0">
                <a:ea typeface="ＭＳ Ｐゴシック" pitchFamily="34" charset="-128"/>
              </a:rPr>
              <a:t>2</a:t>
            </a:r>
            <a:r>
              <a:rPr lang="en-US" altLang="en-US" sz="2400" dirty="0" smtClean="0">
                <a:ea typeface="ＭＳ Ｐゴシック" pitchFamily="34" charset="-128"/>
              </a:rPr>
              <a:t>O	  water	</a:t>
            </a:r>
          </a:p>
          <a:p>
            <a:pPr lvl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NH</a:t>
            </a:r>
            <a:r>
              <a:rPr lang="en-US" altLang="en-US" sz="2400" baseline="-25000" dirty="0" smtClean="0">
                <a:ea typeface="ＭＳ Ｐゴシック" pitchFamily="34" charset="-128"/>
              </a:rPr>
              <a:t>3</a:t>
            </a:r>
            <a:r>
              <a:rPr lang="en-US" altLang="en-US" sz="2400" dirty="0" smtClean="0">
                <a:ea typeface="ＭＳ Ｐゴシック" pitchFamily="34" charset="-128"/>
              </a:rPr>
              <a:t>	  ammonia</a:t>
            </a:r>
          </a:p>
          <a:p>
            <a:pPr lvl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C</a:t>
            </a:r>
            <a:r>
              <a:rPr lang="en-US" altLang="en-US" sz="2400" baseline="-25000" dirty="0" smtClean="0">
                <a:ea typeface="ＭＳ Ｐゴシック" pitchFamily="34" charset="-128"/>
              </a:rPr>
              <a:t>2</a:t>
            </a:r>
            <a:r>
              <a:rPr lang="en-US" altLang="en-US" sz="2400" dirty="0" smtClean="0">
                <a:ea typeface="ＭＳ Ｐゴシック" pitchFamily="34" charset="-128"/>
              </a:rPr>
              <a:t>H</a:t>
            </a:r>
            <a:r>
              <a:rPr lang="en-US" altLang="en-US" sz="2400" baseline="-25000" dirty="0" smtClean="0">
                <a:ea typeface="ＭＳ Ｐゴシック" pitchFamily="34" charset="-128"/>
              </a:rPr>
              <a:t>5</a:t>
            </a:r>
            <a:r>
              <a:rPr lang="en-US" altLang="en-US" sz="2400" dirty="0" smtClean="0">
                <a:ea typeface="ＭＳ Ｐゴシック" pitchFamily="34" charset="-128"/>
              </a:rPr>
              <a:t>OH	  ethanol or ethyl alcohol</a:t>
            </a:r>
          </a:p>
          <a:p>
            <a:pPr lvl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C</a:t>
            </a:r>
            <a:r>
              <a:rPr lang="en-US" altLang="en-US" sz="2400" baseline="-25000" dirty="0" smtClean="0">
                <a:ea typeface="ＭＳ Ｐゴシック" pitchFamily="34" charset="-128"/>
              </a:rPr>
              <a:t>6</a:t>
            </a:r>
            <a:r>
              <a:rPr lang="en-US" altLang="en-US" sz="2400" dirty="0" smtClean="0">
                <a:ea typeface="ＭＳ Ｐゴシック" pitchFamily="34" charset="-128"/>
              </a:rPr>
              <a:t>H</a:t>
            </a:r>
            <a:r>
              <a:rPr lang="en-US" altLang="en-US" sz="2400" baseline="-25000" dirty="0" smtClean="0">
                <a:ea typeface="ＭＳ Ｐゴシック" pitchFamily="34" charset="-128"/>
              </a:rPr>
              <a:t>12</a:t>
            </a:r>
            <a:r>
              <a:rPr lang="en-US" altLang="en-US" sz="2400" dirty="0" smtClean="0">
                <a:ea typeface="ＭＳ Ｐゴシック" pitchFamily="34" charset="-128"/>
              </a:rPr>
              <a:t>O</a:t>
            </a:r>
            <a:r>
              <a:rPr lang="en-US" altLang="en-US" sz="2400" baseline="-25000" dirty="0" smtClean="0">
                <a:ea typeface="ＭＳ Ｐゴシック" pitchFamily="34" charset="-128"/>
              </a:rPr>
              <a:t>6</a:t>
            </a:r>
            <a:r>
              <a:rPr lang="en-US" altLang="en-US" sz="2400" dirty="0" smtClean="0">
                <a:ea typeface="ＭＳ Ｐゴシック" pitchFamily="34" charset="-128"/>
              </a:rPr>
              <a:t>	  glucose</a:t>
            </a:r>
          </a:p>
        </p:txBody>
      </p:sp>
      <p:grpSp>
        <p:nvGrpSpPr>
          <p:cNvPr id="43013" name="Group 9"/>
          <p:cNvGrpSpPr>
            <a:grpSpLocks/>
          </p:cNvGrpSpPr>
          <p:nvPr/>
        </p:nvGrpSpPr>
        <p:grpSpPr bwMode="auto">
          <a:xfrm>
            <a:off x="8001000" y="2209800"/>
            <a:ext cx="762000" cy="523875"/>
            <a:chOff x="3962400" y="5791200"/>
            <a:chExt cx="762000" cy="523220"/>
          </a:xfrm>
        </p:grpSpPr>
        <p:sp>
          <p:nvSpPr>
            <p:cNvPr id="43014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4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43015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IN" altLang="en-US" sz="4400">
                <a:solidFill>
                  <a:srgbClr val="D0C1D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3381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1"/>
          <p:cNvSpPr>
            <a:spLocks noChangeArrowheads="1"/>
          </p:cNvSpPr>
          <p:nvPr/>
        </p:nvSpPr>
        <p:spPr bwMode="auto">
          <a:xfrm>
            <a:off x="3581400" y="5029200"/>
            <a:ext cx="2057400" cy="1219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IN" altLang="en-US" sz="4400">
              <a:solidFill>
                <a:srgbClr val="D0C1D5"/>
              </a:solidFill>
            </a:endParaRP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 rot="-5400000">
            <a:off x="-2362200" y="3048000"/>
            <a:ext cx="586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3.4 Drawing Lewis Structures of Molecules</a:t>
            </a:r>
          </a:p>
        </p:txBody>
      </p:sp>
      <p:sp>
        <p:nvSpPr>
          <p:cNvPr id="64516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8382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Odd Electron</a:t>
            </a:r>
          </a:p>
        </p:txBody>
      </p:sp>
      <p:sp>
        <p:nvSpPr>
          <p:cNvPr id="6451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1219200"/>
            <a:ext cx="7315200" cy="30480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50000"/>
              </a:spcBef>
              <a:buFontTx/>
              <a:buAutoNum type="arabicPeriod" startAt="2"/>
            </a:pPr>
            <a:r>
              <a:rPr lang="en-US" altLang="en-US" i="1" dirty="0" smtClean="0">
                <a:solidFill>
                  <a:schemeClr val="accent4"/>
                </a:solidFill>
                <a:ea typeface="ＭＳ Ｐゴシック" pitchFamily="34" charset="-128"/>
              </a:rPr>
              <a:t>Odd electron </a:t>
            </a:r>
            <a:r>
              <a:rPr lang="en-US" altLang="en-US" dirty="0" smtClean="0">
                <a:ea typeface="ＭＳ Ｐゴシック" pitchFamily="34" charset="-128"/>
              </a:rPr>
              <a:t>- if there is an odd number of valence electrons, it is not possible to give every atom eight electrons</a:t>
            </a:r>
          </a:p>
          <a:p>
            <a:pPr marL="914400" lvl="1" indent="-45720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3200" dirty="0" smtClean="0">
                <a:solidFill>
                  <a:srgbClr val="006600"/>
                </a:solidFill>
                <a:ea typeface="ＭＳ Ｐゴシック" pitchFamily="34" charset="-128"/>
              </a:rPr>
              <a:t>Let</a:t>
            </a:r>
            <a:r>
              <a:rPr lang="ja-JP" altLang="en-US" sz="3200" dirty="0" smtClean="0">
                <a:solidFill>
                  <a:srgbClr val="006600"/>
                </a:solidFill>
                <a:ea typeface="ＭＳ Ｐゴシック" pitchFamily="34" charset="-128"/>
              </a:rPr>
              <a:t>’</a:t>
            </a:r>
            <a:r>
              <a:rPr lang="en-US" altLang="ja-JP" sz="3200" dirty="0" smtClean="0">
                <a:solidFill>
                  <a:srgbClr val="006600"/>
                </a:solidFill>
                <a:ea typeface="ＭＳ Ｐゴシック" pitchFamily="34" charset="-128"/>
              </a:rPr>
              <a:t>s look at NO, nitric oxide</a:t>
            </a:r>
          </a:p>
          <a:p>
            <a:pPr marL="914400" lvl="1" indent="-45720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3200" dirty="0" smtClean="0">
                <a:ea typeface="ＭＳ Ｐゴシック" pitchFamily="34" charset="-128"/>
              </a:rPr>
              <a:t>It is impossible to pair all electrons as the compound contains an </a:t>
            </a:r>
            <a:r>
              <a:rPr lang="en-US" altLang="en-US" sz="3200" dirty="0" smtClean="0">
                <a:solidFill>
                  <a:schemeClr val="accent2"/>
                </a:solidFill>
                <a:ea typeface="ＭＳ Ｐゴシック" pitchFamily="34" charset="-128"/>
              </a:rPr>
              <a:t>ODD</a:t>
            </a:r>
            <a:r>
              <a:rPr lang="en-US" altLang="en-US" sz="3200" dirty="0" smtClean="0">
                <a:ea typeface="ＭＳ Ｐゴシック" pitchFamily="34" charset="-128"/>
              </a:rPr>
              <a:t> number of valence electrons</a:t>
            </a: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3420792" y="5181600"/>
            <a:ext cx="2286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N =  O</a:t>
            </a:r>
          </a:p>
        </p:txBody>
      </p:sp>
      <p:sp>
        <p:nvSpPr>
          <p:cNvPr id="64519" name="Oval 12"/>
          <p:cNvSpPr>
            <a:spLocks noChangeArrowheads="1"/>
          </p:cNvSpPr>
          <p:nvPr/>
        </p:nvSpPr>
        <p:spPr bwMode="auto">
          <a:xfrm>
            <a:off x="3962400" y="5867400"/>
            <a:ext cx="76200" cy="76200"/>
          </a:xfrm>
          <a:prstGeom prst="ellipse">
            <a:avLst/>
          </a:prstGeom>
          <a:gradFill rotWithShape="0">
            <a:gsLst>
              <a:gs pos="0">
                <a:srgbClr val="A57BA8"/>
              </a:gs>
              <a:gs pos="100000">
                <a:srgbClr val="61116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IN" altLang="en-US" sz="4400">
              <a:solidFill>
                <a:srgbClr val="D0C1D5"/>
              </a:solidFill>
            </a:endParaRPr>
          </a:p>
        </p:txBody>
      </p:sp>
      <p:sp>
        <p:nvSpPr>
          <p:cNvPr id="64520" name="Oval 13"/>
          <p:cNvSpPr>
            <a:spLocks noChangeArrowheads="1"/>
          </p:cNvSpPr>
          <p:nvPr/>
        </p:nvSpPr>
        <p:spPr bwMode="auto">
          <a:xfrm>
            <a:off x="3886200" y="5257800"/>
            <a:ext cx="76200" cy="76200"/>
          </a:xfrm>
          <a:prstGeom prst="ellipse">
            <a:avLst/>
          </a:prstGeom>
          <a:gradFill rotWithShape="0">
            <a:gsLst>
              <a:gs pos="0">
                <a:srgbClr val="A57BA8"/>
              </a:gs>
              <a:gs pos="100000">
                <a:srgbClr val="61116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IN" altLang="en-US" sz="4400">
              <a:solidFill>
                <a:srgbClr val="D0C1D5"/>
              </a:solidFill>
            </a:endParaRPr>
          </a:p>
        </p:txBody>
      </p:sp>
      <p:sp>
        <p:nvSpPr>
          <p:cNvPr id="64521" name="Oval 14"/>
          <p:cNvSpPr>
            <a:spLocks noChangeArrowheads="1"/>
          </p:cNvSpPr>
          <p:nvPr/>
        </p:nvSpPr>
        <p:spPr bwMode="auto">
          <a:xfrm>
            <a:off x="4038600" y="5257800"/>
            <a:ext cx="76200" cy="76200"/>
          </a:xfrm>
          <a:prstGeom prst="ellipse">
            <a:avLst/>
          </a:prstGeom>
          <a:gradFill rotWithShape="0">
            <a:gsLst>
              <a:gs pos="0">
                <a:srgbClr val="A57BA8"/>
              </a:gs>
              <a:gs pos="100000">
                <a:srgbClr val="61116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IN" altLang="en-US" sz="4400">
              <a:solidFill>
                <a:srgbClr val="D0C1D5"/>
              </a:solidFill>
            </a:endParaRPr>
          </a:p>
        </p:txBody>
      </p:sp>
      <p:sp>
        <p:nvSpPr>
          <p:cNvPr id="64522" name="Oval 15"/>
          <p:cNvSpPr>
            <a:spLocks noChangeArrowheads="1"/>
          </p:cNvSpPr>
          <p:nvPr/>
        </p:nvSpPr>
        <p:spPr bwMode="auto">
          <a:xfrm>
            <a:off x="5029200" y="5257800"/>
            <a:ext cx="76200" cy="76200"/>
          </a:xfrm>
          <a:prstGeom prst="ellipse">
            <a:avLst/>
          </a:prstGeom>
          <a:gradFill rotWithShape="0">
            <a:gsLst>
              <a:gs pos="0">
                <a:srgbClr val="A57BA8"/>
              </a:gs>
              <a:gs pos="100000">
                <a:srgbClr val="61116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IN" altLang="en-US" sz="4400">
              <a:solidFill>
                <a:srgbClr val="D0C1D5"/>
              </a:solidFill>
            </a:endParaRPr>
          </a:p>
        </p:txBody>
      </p:sp>
      <p:sp>
        <p:nvSpPr>
          <p:cNvPr id="64523" name="Oval 16"/>
          <p:cNvSpPr>
            <a:spLocks noChangeArrowheads="1"/>
          </p:cNvSpPr>
          <p:nvPr/>
        </p:nvSpPr>
        <p:spPr bwMode="auto">
          <a:xfrm>
            <a:off x="5181600" y="5257800"/>
            <a:ext cx="76200" cy="76200"/>
          </a:xfrm>
          <a:prstGeom prst="ellipse">
            <a:avLst/>
          </a:prstGeom>
          <a:gradFill rotWithShape="0">
            <a:gsLst>
              <a:gs pos="0">
                <a:srgbClr val="A57BA8"/>
              </a:gs>
              <a:gs pos="100000">
                <a:srgbClr val="61116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IN" altLang="en-US" sz="4400">
              <a:solidFill>
                <a:srgbClr val="D0C1D5"/>
              </a:solidFill>
            </a:endParaRPr>
          </a:p>
        </p:txBody>
      </p:sp>
      <p:sp>
        <p:nvSpPr>
          <p:cNvPr id="64524" name="Oval 17"/>
          <p:cNvSpPr>
            <a:spLocks noChangeArrowheads="1"/>
          </p:cNvSpPr>
          <p:nvPr/>
        </p:nvSpPr>
        <p:spPr bwMode="auto">
          <a:xfrm>
            <a:off x="5029200" y="5867400"/>
            <a:ext cx="76200" cy="76200"/>
          </a:xfrm>
          <a:prstGeom prst="ellipse">
            <a:avLst/>
          </a:prstGeom>
          <a:gradFill rotWithShape="0">
            <a:gsLst>
              <a:gs pos="0">
                <a:srgbClr val="A57BA8"/>
              </a:gs>
              <a:gs pos="100000">
                <a:srgbClr val="61116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IN" altLang="en-US" sz="4400">
              <a:solidFill>
                <a:srgbClr val="D0C1D5"/>
              </a:solidFill>
            </a:endParaRPr>
          </a:p>
        </p:txBody>
      </p:sp>
      <p:sp>
        <p:nvSpPr>
          <p:cNvPr id="64525" name="Oval 18"/>
          <p:cNvSpPr>
            <a:spLocks noChangeArrowheads="1"/>
          </p:cNvSpPr>
          <p:nvPr/>
        </p:nvSpPr>
        <p:spPr bwMode="auto">
          <a:xfrm>
            <a:off x="5181600" y="5867400"/>
            <a:ext cx="76200" cy="76200"/>
          </a:xfrm>
          <a:prstGeom prst="ellipse">
            <a:avLst/>
          </a:prstGeom>
          <a:gradFill rotWithShape="0">
            <a:gsLst>
              <a:gs pos="0">
                <a:srgbClr val="A57BA8"/>
              </a:gs>
              <a:gs pos="100000">
                <a:srgbClr val="61116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IN" altLang="en-US" sz="4400">
              <a:solidFill>
                <a:srgbClr val="D0C1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31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 rot="-5400000">
            <a:off x="-2895600" y="28956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dirty="0">
                <a:solidFill>
                  <a:schemeClr val="bg2"/>
                </a:solidFill>
              </a:rPr>
              <a:t>1.3  The Units of Measurement</a:t>
            </a:r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1295400" y="1065276"/>
            <a:ext cx="7467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Length</a:t>
            </a:r>
            <a:r>
              <a:rPr lang="en-US" sz="3200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 - the distance between two points</a:t>
            </a: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standard unit is the </a:t>
            </a:r>
            <a:r>
              <a:rPr lang="en-US" sz="2800" b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meter (m)</a:t>
            </a: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The yard is the common English 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unit</a:t>
            </a:r>
            <a:endParaRPr lang="en-US" sz="2800" dirty="0">
              <a:solidFill>
                <a:schemeClr val="tx1"/>
              </a:solidFill>
              <a:latin typeface="Times New Roman" charset="0"/>
              <a:ea typeface="ＭＳ Ｐゴシック" charset="0"/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1 </a:t>
            </a:r>
            <a:r>
              <a:rPr lang="en-US" sz="2800" dirty="0" err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yd</a:t>
            </a:r>
            <a:r>
              <a: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= 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0.914 </a:t>
            </a:r>
            <a:r>
              <a: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m</a:t>
            </a:r>
            <a:br>
              <a: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</a:br>
            <a:endParaRPr lang="en-US" sz="2800" dirty="0">
              <a:solidFill>
                <a:schemeClr val="tx1"/>
              </a:solidFill>
              <a:latin typeface="Times New Roman" charset="0"/>
              <a:ea typeface="ＭＳ Ｐゴシック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Volume</a:t>
            </a:r>
            <a:r>
              <a:rPr lang="en-US" sz="3200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 - the space occupied by an object</a:t>
            </a: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standard unit is the </a:t>
            </a:r>
            <a:r>
              <a:rPr lang="en-US" sz="2800" b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liter (L)</a:t>
            </a: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The quart is the common English 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unit</a:t>
            </a:r>
            <a:endParaRPr lang="en-US" sz="2800" dirty="0">
              <a:solidFill>
                <a:schemeClr val="tx1"/>
              </a:solidFill>
              <a:latin typeface="Times New Roman" charset="0"/>
              <a:ea typeface="ＭＳ Ｐゴシック" charset="0"/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1 </a:t>
            </a:r>
            <a:r>
              <a:rPr lang="en-US" sz="2800" dirty="0" err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qt</a:t>
            </a:r>
            <a:r>
              <a: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= 0.946 L</a:t>
            </a:r>
          </a:p>
          <a:p>
            <a:pPr marL="346075" lvl="1" indent="-346075" algn="l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>
                <a:solidFill>
                  <a:schemeClr val="accent2"/>
                </a:solidFill>
              </a:rPr>
              <a:t>Time</a:t>
            </a:r>
          </a:p>
          <a:p>
            <a:pPr marL="803275" lvl="2" indent="-346075" algn="l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</a:rPr>
              <a:t>The metric unit is the 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second (s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Metric System Units - continued</a:t>
            </a:r>
            <a:br>
              <a:rPr lang="en-US" altLang="en-US" dirty="0">
                <a:ea typeface="ＭＳ Ｐゴシック" pitchFamily="34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ChangeArrowheads="1"/>
          </p:cNvSpPr>
          <p:nvPr/>
        </p:nvSpPr>
        <p:spPr bwMode="auto">
          <a:xfrm rot="-5400000">
            <a:off x="-2362200" y="3048000"/>
            <a:ext cx="586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3.4 Drawing Lewis Structures of Molecules</a:t>
            </a:r>
          </a:p>
        </p:txBody>
      </p:sp>
      <p:sp>
        <p:nvSpPr>
          <p:cNvPr id="66563" name="Rectangle 9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772400" cy="9144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Lewis Structures and Molecular Geometry; VSEPR Theory</a:t>
            </a:r>
          </a:p>
        </p:txBody>
      </p:sp>
      <p:sp>
        <p:nvSpPr>
          <p:cNvPr id="6656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391400" cy="4572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Molecular shape plays a large part in determining properties and shape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VSEPR theory</a:t>
            </a:r>
            <a:r>
              <a:rPr lang="en-US" altLang="en-US" sz="2800" b="1" dirty="0" smtClean="0">
                <a:ea typeface="ＭＳ Ｐゴシック" pitchFamily="34" charset="-128"/>
              </a:rPr>
              <a:t> </a:t>
            </a:r>
            <a:r>
              <a:rPr lang="en-US" altLang="en-US" sz="2800" dirty="0" smtClean="0">
                <a:ea typeface="ＭＳ Ｐゴシック" pitchFamily="34" charset="-128"/>
              </a:rPr>
              <a:t>- </a:t>
            </a:r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V</a:t>
            </a:r>
            <a:r>
              <a:rPr lang="en-US" altLang="en-US" sz="2800" dirty="0" smtClean="0">
                <a:ea typeface="ＭＳ Ｐゴシック" pitchFamily="34" charset="-128"/>
              </a:rPr>
              <a:t>alance </a:t>
            </a:r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S</a:t>
            </a:r>
            <a:r>
              <a:rPr lang="en-US" altLang="en-US" sz="2800" dirty="0" smtClean="0">
                <a:ea typeface="ＭＳ Ｐゴシック" pitchFamily="34" charset="-128"/>
              </a:rPr>
              <a:t>hell </a:t>
            </a:r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E</a:t>
            </a:r>
            <a:r>
              <a:rPr lang="en-US" altLang="en-US" sz="2800" dirty="0" smtClean="0">
                <a:ea typeface="ＭＳ Ｐゴシック" pitchFamily="34" charset="-128"/>
              </a:rPr>
              <a:t>lectron </a:t>
            </a:r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P</a:t>
            </a:r>
            <a:r>
              <a:rPr lang="en-US" altLang="en-US" sz="2800" dirty="0" smtClean="0">
                <a:ea typeface="ＭＳ Ｐゴシック" pitchFamily="34" charset="-128"/>
              </a:rPr>
              <a:t>air </a:t>
            </a:r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R</a:t>
            </a:r>
            <a:r>
              <a:rPr lang="en-US" altLang="en-US" sz="2800" dirty="0" smtClean="0">
                <a:ea typeface="ＭＳ Ｐゴシック" pitchFamily="34" charset="-128"/>
              </a:rPr>
              <a:t>epulsion theory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Used to predict the shape of the molecules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All electrons around the central atom arrange themselves so they can be as far away from each other as possible – to minimize electronic repulsion.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pitchFamily="34" charset="-128"/>
            </a:endParaRPr>
          </a:p>
        </p:txBody>
      </p:sp>
      <p:grpSp>
        <p:nvGrpSpPr>
          <p:cNvPr id="66565" name="Group 9"/>
          <p:cNvGrpSpPr>
            <a:grpSpLocks/>
          </p:cNvGrpSpPr>
          <p:nvPr/>
        </p:nvGrpSpPr>
        <p:grpSpPr bwMode="auto">
          <a:xfrm>
            <a:off x="8001000" y="1752600"/>
            <a:ext cx="762000" cy="523875"/>
            <a:chOff x="3962400" y="5791200"/>
            <a:chExt cx="762000" cy="523220"/>
          </a:xfrm>
        </p:grpSpPr>
        <p:sp>
          <p:nvSpPr>
            <p:cNvPr id="66566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8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66567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IN" altLang="en-US" sz="4400">
                <a:solidFill>
                  <a:srgbClr val="D0C1D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4831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9906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Interaction of Water and Ammonia</a:t>
            </a:r>
          </a:p>
        </p:txBody>
      </p:sp>
      <p:sp>
        <p:nvSpPr>
          <p:cNvPr id="83972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0" y="3962400"/>
            <a:ext cx="73914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The 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</a:t>
            </a:r>
            <a:r>
              <a:rPr lang="en-US" altLang="en-US" baseline="30000" dirty="0" smtClean="0">
                <a:ea typeface="ＭＳ Ｐゴシック" pitchFamily="34" charset="-128"/>
                <a:sym typeface="Symbol" pitchFamily="18" charset="2"/>
              </a:rPr>
              <a:t>-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 end of ammonia, 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  <a:sym typeface="Symbol" pitchFamily="18" charset="2"/>
              </a:rPr>
              <a:t>N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, is attracted to the </a:t>
            </a:r>
            <a:r>
              <a:rPr lang="en-US" altLang="en-US" baseline="30000" dirty="0" smtClean="0">
                <a:ea typeface="ＭＳ Ｐゴシック" pitchFamily="34" charset="-128"/>
                <a:sym typeface="Symbol" pitchFamily="18" charset="2"/>
              </a:rPr>
              <a:t>+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 end of the water molecule, 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  <a:sym typeface="Symbol" pitchFamily="18" charset="2"/>
              </a:rPr>
              <a:t>H</a:t>
            </a:r>
            <a:b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  <a:sym typeface="Symbol" pitchFamily="18" charset="2"/>
              </a:rPr>
            </a:br>
            <a:endParaRPr lang="en-US" altLang="en-US" dirty="0" smtClean="0">
              <a:solidFill>
                <a:schemeClr val="accent2"/>
              </a:solidFill>
              <a:ea typeface="ＭＳ Ｐゴシック" pitchFamily="34" charset="-128"/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The 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</a:t>
            </a:r>
            <a:r>
              <a:rPr lang="en-US" altLang="en-US" baseline="30000" dirty="0" smtClean="0">
                <a:ea typeface="ＭＳ Ｐゴシック" pitchFamily="34" charset="-128"/>
                <a:sym typeface="Symbol" pitchFamily="18" charset="2"/>
              </a:rPr>
              <a:t>+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 end of ammonia, 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  <a:sym typeface="Symbol" pitchFamily="18" charset="2"/>
              </a:rPr>
              <a:t>H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, is attracted to the </a:t>
            </a:r>
            <a:r>
              <a:rPr lang="en-US" altLang="en-US" baseline="30000" dirty="0" smtClean="0">
                <a:ea typeface="ＭＳ Ｐゴシック" pitchFamily="34" charset="-128"/>
                <a:sym typeface="Symbol" pitchFamily="18" charset="2"/>
              </a:rPr>
              <a:t>-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 end of the water molecule, 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  <a:sym typeface="Symbol" pitchFamily="18" charset="2"/>
              </a:rPr>
              <a:t>O</a:t>
            </a:r>
          </a:p>
          <a:p>
            <a:pPr>
              <a:lnSpc>
                <a:spcPct val="90000"/>
              </a:lnSpc>
            </a:pPr>
            <a:endParaRPr lang="en-US" altLang="en-US" sz="2400" dirty="0" smtClean="0">
              <a:ea typeface="ＭＳ Ｐゴシック" pitchFamily="34" charset="-128"/>
              <a:sym typeface="Symbol" pitchFamily="18" charset="2"/>
            </a:endParaRPr>
          </a:p>
        </p:txBody>
      </p:sp>
      <p:pic>
        <p:nvPicPr>
          <p:cNvPr id="83973" name="Picture 8" descr="den02761_03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1373188"/>
            <a:ext cx="4640262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 rot="16200000">
            <a:off x="-2781300" y="28575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kern="0" smtClean="0">
                <a:solidFill>
                  <a:schemeClr val="bg2"/>
                </a:solidFill>
                <a:ea typeface="ＭＳ Ｐゴシック" pitchFamily="34" charset="-128"/>
              </a:rPr>
              <a:t>3.5 Properties Based on Molecular Geometry &amp; Intermolecular Forces</a:t>
            </a:r>
            <a:endParaRPr lang="en-US" altLang="en-US" sz="3600" kern="0" dirty="0" smtClean="0">
              <a:solidFill>
                <a:schemeClr val="bg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2641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5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772400" cy="762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Interaction of Water and Oil</a:t>
            </a:r>
          </a:p>
        </p:txBody>
      </p:sp>
      <p:sp>
        <p:nvSpPr>
          <p:cNvPr id="8602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219200"/>
            <a:ext cx="4343400" cy="49530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en-US" dirty="0" smtClean="0">
                <a:solidFill>
                  <a:srgbClr val="006600"/>
                </a:solidFill>
                <a:ea typeface="ＭＳ Ｐゴシック" pitchFamily="34" charset="-128"/>
              </a:rPr>
              <a:t>What do you know about oil and water?</a:t>
            </a:r>
          </a:p>
          <a:p>
            <a:pPr lvl="1">
              <a:spcBef>
                <a:spcPct val="25000"/>
              </a:spcBef>
            </a:pPr>
            <a:r>
              <a:rPr lang="ja-JP" altLang="en-US" sz="3200" dirty="0" smtClean="0">
                <a:solidFill>
                  <a:srgbClr val="002060"/>
                </a:solidFill>
                <a:ea typeface="ＭＳ Ｐゴシック" pitchFamily="34" charset="-128"/>
              </a:rPr>
              <a:t>“</a:t>
            </a:r>
            <a:r>
              <a:rPr lang="en-US" altLang="ja-JP" sz="3200" dirty="0" smtClean="0">
                <a:solidFill>
                  <a:srgbClr val="002060"/>
                </a:solidFill>
                <a:ea typeface="ＭＳ Ｐゴシック" pitchFamily="34" charset="-128"/>
              </a:rPr>
              <a:t>They don</a:t>
            </a:r>
            <a:r>
              <a:rPr lang="ja-JP" altLang="en-US" sz="3200" dirty="0" smtClean="0">
                <a:solidFill>
                  <a:srgbClr val="002060"/>
                </a:solidFill>
                <a:ea typeface="ＭＳ Ｐゴシック" pitchFamily="34" charset="-128"/>
              </a:rPr>
              <a:t>’</a:t>
            </a:r>
            <a:r>
              <a:rPr lang="en-US" altLang="ja-JP" sz="3200" dirty="0" smtClean="0">
                <a:solidFill>
                  <a:srgbClr val="002060"/>
                </a:solidFill>
                <a:ea typeface="ＭＳ Ｐゴシック" pitchFamily="34" charset="-128"/>
              </a:rPr>
              <a:t>t mix</a:t>
            </a:r>
            <a:r>
              <a:rPr lang="ja-JP" altLang="en-US" sz="3200" dirty="0" smtClean="0">
                <a:solidFill>
                  <a:srgbClr val="002060"/>
                </a:solidFill>
                <a:ea typeface="ＭＳ Ｐゴシック" pitchFamily="34" charset="-128"/>
              </a:rPr>
              <a:t>”</a:t>
            </a:r>
            <a:endParaRPr lang="en-US" altLang="ja-JP" sz="3200" dirty="0" smtClean="0">
              <a:solidFill>
                <a:srgbClr val="002060"/>
              </a:solidFill>
              <a:ea typeface="ＭＳ Ｐゴシック" pitchFamily="34" charset="-128"/>
            </a:endParaRPr>
          </a:p>
          <a:p>
            <a:pPr>
              <a:spcBef>
                <a:spcPct val="25000"/>
              </a:spcBef>
            </a:pPr>
            <a:r>
              <a:rPr lang="en-US" altLang="en-US" dirty="0" smtClean="0">
                <a:solidFill>
                  <a:srgbClr val="006600"/>
                </a:solidFill>
                <a:ea typeface="ＭＳ Ｐゴシック" pitchFamily="34" charset="-128"/>
              </a:rPr>
              <a:t>Why?</a:t>
            </a:r>
          </a:p>
          <a:p>
            <a:pPr lvl="1">
              <a:spcBef>
                <a:spcPct val="25000"/>
              </a:spcBef>
            </a:pPr>
            <a:r>
              <a:rPr lang="en-US" altLang="en-US" sz="3200" dirty="0" smtClean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  <a:t>Because water is polar and oil is nonpolar</a:t>
            </a:r>
          </a:p>
          <a:p>
            <a:pPr>
              <a:buFontTx/>
              <a:buNone/>
            </a:pPr>
            <a:endParaRPr lang="en-US" altLang="en-US" sz="2400" dirty="0" smtClean="0">
              <a:ea typeface="ＭＳ Ｐゴシック" pitchFamily="34" charset="-128"/>
            </a:endParaRPr>
          </a:p>
        </p:txBody>
      </p:sp>
      <p:pic>
        <p:nvPicPr>
          <p:cNvPr id="86021" name="Picture 8" descr="den02761_03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1247775"/>
            <a:ext cx="3433762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 rot="16200000">
            <a:off x="-2781300" y="28575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kern="0" smtClean="0">
                <a:solidFill>
                  <a:schemeClr val="bg2"/>
                </a:solidFill>
                <a:ea typeface="ＭＳ Ｐゴシック" pitchFamily="34" charset="-128"/>
              </a:rPr>
              <a:t>3.5 Properties Based on Molecular Geometry &amp; Intermolecular Forces</a:t>
            </a:r>
            <a:endParaRPr lang="en-US" altLang="en-US" sz="3600" kern="0" dirty="0" smtClean="0">
              <a:solidFill>
                <a:schemeClr val="bg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2715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Melting and Boiling Points  </a:t>
            </a:r>
            <a:r>
              <a:rPr lang="en-US" altLang="en-US" sz="3600" dirty="0" smtClean="0">
                <a:ea typeface="ＭＳ Ｐゴシック" pitchFamily="34" charset="-128"/>
              </a:rPr>
              <a:t>Selected Compounds by Bonding Type</a:t>
            </a:r>
          </a:p>
        </p:txBody>
      </p:sp>
      <p:pic>
        <p:nvPicPr>
          <p:cNvPr id="90116" name="Picture 6" descr="den02761_t03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74" y="1981200"/>
            <a:ext cx="8681039" cy="326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288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3" name="Object 3"/>
          <p:cNvGraphicFramePr>
            <a:graphicFrameLocks noChangeAspect="1"/>
          </p:cNvGraphicFramePr>
          <p:nvPr/>
        </p:nvGraphicFramePr>
        <p:xfrm>
          <a:off x="1676400" y="2535238"/>
          <a:ext cx="73215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6" name="Equation" r:id="rId3" imgW="2451100" imgH="228600" progId="Equation.3">
                  <p:embed/>
                </p:oleObj>
              </mc:Choice>
              <mc:Fallback>
                <p:oleObj name="Equation" r:id="rId3" imgW="2451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35238"/>
                        <a:ext cx="732155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034" name="Group 10"/>
          <p:cNvGrpSpPr>
            <a:grpSpLocks/>
          </p:cNvGrpSpPr>
          <p:nvPr/>
        </p:nvGrpSpPr>
        <p:grpSpPr bwMode="auto">
          <a:xfrm>
            <a:off x="1676400" y="1143000"/>
            <a:ext cx="7239000" cy="1524000"/>
            <a:chOff x="1676400" y="1143000"/>
            <a:chExt cx="7239000" cy="1524000"/>
          </a:xfrm>
        </p:grpSpPr>
        <p:sp>
          <p:nvSpPr>
            <p:cNvPr id="44041" name="Text Box 5"/>
            <p:cNvSpPr txBox="1">
              <a:spLocks noChangeArrowheads="1"/>
            </p:cNvSpPr>
            <p:nvPr/>
          </p:nvSpPr>
          <p:spPr bwMode="auto">
            <a:xfrm>
              <a:off x="1676400" y="1143000"/>
              <a:ext cx="7239000" cy="109537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accent2"/>
                  </a:solidFill>
                </a:rPr>
                <a:t>Coefficient</a:t>
              </a:r>
              <a:r>
                <a:rPr lang="en-US" altLang="en-US" sz="3200" b="1">
                  <a:solidFill>
                    <a:schemeClr val="accent2"/>
                  </a:solidFill>
                </a:rPr>
                <a:t> </a:t>
              </a:r>
              <a:r>
                <a:rPr lang="en-US" altLang="en-US" sz="3200">
                  <a:solidFill>
                    <a:schemeClr val="tx1"/>
                  </a:solidFill>
                </a:rPr>
                <a:t>-  how many of that substance are in the reaction</a:t>
              </a:r>
            </a:p>
          </p:txBody>
        </p:sp>
        <p:sp>
          <p:nvSpPr>
            <p:cNvPr id="44042" name="Line 6"/>
            <p:cNvSpPr>
              <a:spLocks noChangeShapeType="1"/>
            </p:cNvSpPr>
            <p:nvPr/>
          </p:nvSpPr>
          <p:spPr bwMode="auto">
            <a:xfrm flipH="1">
              <a:off x="1828800" y="1600200"/>
              <a:ext cx="152400" cy="10668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5" name="Rectangle 7"/>
          <p:cNvSpPr>
            <a:spLocks noChangeArrowheads="1"/>
          </p:cNvSpPr>
          <p:nvPr/>
        </p:nvSpPr>
        <p:spPr bwMode="auto">
          <a:xfrm rot="-5400000">
            <a:off x="-2520950" y="2747963"/>
            <a:ext cx="64738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chemeClr val="bg2"/>
                </a:solidFill>
              </a:rPr>
              <a:t>4.4 Balancing Chemical </a:t>
            </a:r>
          </a:p>
          <a:p>
            <a:r>
              <a:rPr lang="en-US" altLang="en-US" dirty="0">
                <a:solidFill>
                  <a:schemeClr val="bg2"/>
                </a:solidFill>
              </a:rPr>
              <a:t>Equations</a:t>
            </a:r>
          </a:p>
        </p:txBody>
      </p:sp>
      <p:sp>
        <p:nvSpPr>
          <p:cNvPr id="44036" name="Rectangle 8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762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Balancing</a:t>
            </a:r>
          </a:p>
        </p:txBody>
      </p:sp>
      <p:sp>
        <p:nvSpPr>
          <p:cNvPr id="4403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676400" y="3200400"/>
            <a:ext cx="7239000" cy="3505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ClrTx/>
            </a:pPr>
            <a:r>
              <a:rPr lang="en-US" altLang="en-US" smtClean="0">
                <a:ea typeface="ＭＳ Ｐゴシック" pitchFamily="34" charset="-128"/>
              </a:rPr>
              <a:t>The equation </a:t>
            </a: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must</a:t>
            </a:r>
            <a:r>
              <a:rPr lang="en-US" altLang="en-US" smtClean="0">
                <a:ea typeface="ＭＳ Ｐゴシック" pitchFamily="34" charset="-128"/>
              </a:rPr>
              <a:t> be balanced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ClrTx/>
            </a:pPr>
            <a:r>
              <a:rPr lang="en-US" altLang="en-US" smtClean="0">
                <a:ea typeface="ＭＳ Ｐゴシック" pitchFamily="34" charset="-128"/>
              </a:rPr>
              <a:t>All the atoms of every reactant must also appear in the products</a:t>
            </a:r>
            <a:endParaRPr lang="en-US" altLang="en-US" sz="320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buClrTx/>
            </a:pPr>
            <a:r>
              <a:rPr lang="en-US" altLang="en-US" smtClean="0">
                <a:ea typeface="ＭＳ Ｐゴシック" pitchFamily="34" charset="-128"/>
              </a:rPr>
              <a:t>Number of Hg on left?     </a:t>
            </a: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2</a:t>
            </a:r>
            <a:endParaRPr lang="en-US" altLang="en-US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  <a:buClrTx/>
            </a:pPr>
            <a:r>
              <a:rPr lang="en-US" altLang="en-US" smtClean="0">
                <a:ea typeface="ＭＳ Ｐゴシック" pitchFamily="34" charset="-128"/>
              </a:rPr>
              <a:t>on right	</a:t>
            </a: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2</a:t>
            </a:r>
          </a:p>
          <a:p>
            <a:pPr>
              <a:lnSpc>
                <a:spcPct val="80000"/>
              </a:lnSpc>
              <a:spcBef>
                <a:spcPct val="25000"/>
              </a:spcBef>
              <a:buClrTx/>
            </a:pPr>
            <a:r>
              <a:rPr lang="en-US" altLang="en-US" smtClean="0">
                <a:ea typeface="ＭＳ Ｐゴシック" pitchFamily="34" charset="-128"/>
              </a:rPr>
              <a:t>Number of O on left?	</a:t>
            </a: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2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buClrTx/>
            </a:pPr>
            <a:r>
              <a:rPr lang="en-US" altLang="en-US" smtClean="0">
                <a:ea typeface="ＭＳ Ｐゴシック" pitchFamily="34" charset="-128"/>
              </a:rPr>
              <a:t>on right	</a:t>
            </a: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2</a:t>
            </a:r>
          </a:p>
        </p:txBody>
      </p:sp>
      <p:grpSp>
        <p:nvGrpSpPr>
          <p:cNvPr id="44038" name="Group 9"/>
          <p:cNvGrpSpPr>
            <a:grpSpLocks/>
          </p:cNvGrpSpPr>
          <p:nvPr/>
        </p:nvGrpSpPr>
        <p:grpSpPr bwMode="auto">
          <a:xfrm>
            <a:off x="7848600" y="304800"/>
            <a:ext cx="762000" cy="523875"/>
            <a:chOff x="3962400" y="5791200"/>
            <a:chExt cx="762000" cy="523220"/>
          </a:xfrm>
        </p:grpSpPr>
        <p:sp>
          <p:nvSpPr>
            <p:cNvPr id="44039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7</a:t>
              </a:r>
            </a:p>
          </p:txBody>
        </p:sp>
        <p:sp>
          <p:nvSpPr>
            <p:cNvPr id="44040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85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838200"/>
          </a:xfrm>
        </p:spPr>
        <p:txBody>
          <a:bodyPr/>
          <a:lstStyle/>
          <a:p>
            <a:r>
              <a:rPr lang="en-CA" altLang="en-US" smtClean="0">
                <a:ea typeface="ＭＳ Ｐゴシック" pitchFamily="34" charset="-128"/>
              </a:rPr>
              <a:t>Balancing an Equation</a:t>
            </a:r>
          </a:p>
        </p:txBody>
      </p:sp>
      <p:sp>
        <p:nvSpPr>
          <p:cNvPr id="49154" name="Rectangle 4"/>
          <p:cNvSpPr>
            <a:spLocks noChangeArrowheads="1"/>
          </p:cNvSpPr>
          <p:nvPr/>
        </p:nvSpPr>
        <p:spPr bwMode="auto">
          <a:xfrm rot="-5400000">
            <a:off x="-2520950" y="2747963"/>
            <a:ext cx="64738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4.4 Balancing Chemical </a:t>
            </a:r>
          </a:p>
          <a:p>
            <a:r>
              <a:rPr lang="en-US" altLang="en-US">
                <a:solidFill>
                  <a:schemeClr val="bg2"/>
                </a:solidFill>
              </a:rPr>
              <a:t>Equations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4" y="1082674"/>
            <a:ext cx="6238875" cy="5354853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317874" y="6417558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2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5"/>
          <p:cNvSpPr txBox="1">
            <a:spLocks noChangeArrowheads="1"/>
          </p:cNvSpPr>
          <p:nvPr/>
        </p:nvSpPr>
        <p:spPr bwMode="auto">
          <a:xfrm>
            <a:off x="1905000" y="5141913"/>
            <a:ext cx="36576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en-US" altLang="en-US" sz="3200">
                <a:solidFill>
                  <a:schemeClr val="tx1"/>
                </a:solidFill>
              </a:rPr>
              <a:t>Zn 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 Zn</a:t>
            </a:r>
            <a:r>
              <a:rPr lang="en-US" altLang="en-US" sz="3200" baseline="30000">
                <a:solidFill>
                  <a:schemeClr val="tx1"/>
                </a:solidFill>
                <a:sym typeface="Symbol" pitchFamily="18" charset="2"/>
              </a:rPr>
              <a:t>2+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 + 2e</a:t>
            </a:r>
            <a:r>
              <a:rPr lang="en-US" altLang="en-US" sz="3200" baseline="30000">
                <a:solidFill>
                  <a:schemeClr val="tx1"/>
                </a:solidFill>
                <a:sym typeface="Symbol" pitchFamily="18" charset="2"/>
              </a:rPr>
              <a:t>-</a:t>
            </a:r>
            <a:endParaRPr lang="en-US" altLang="en-US" sz="3200">
              <a:solidFill>
                <a:schemeClr val="tx1"/>
              </a:solidFill>
              <a:sym typeface="Symbol" pitchFamily="18" charset="2"/>
            </a:endParaRP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en-US" altLang="en-US" sz="3200" b="1">
                <a:solidFill>
                  <a:schemeClr val="accent2"/>
                </a:solidFill>
                <a:sym typeface="Symbol" pitchFamily="18" charset="2"/>
              </a:rPr>
              <a:t>Oxidation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en-US" altLang="en-US" sz="2800">
                <a:solidFill>
                  <a:schemeClr val="accent2"/>
                </a:solidFill>
                <a:sym typeface="Symbol" pitchFamily="18" charset="2"/>
              </a:rPr>
              <a:t>anode</a:t>
            </a:r>
            <a:r>
              <a:rPr lang="en-US" altLang="en-US" sz="2800">
                <a:solidFill>
                  <a:schemeClr val="tx1"/>
                </a:solidFill>
                <a:sym typeface="Symbol" pitchFamily="18" charset="2"/>
              </a:rPr>
              <a:t> – electrode 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en-US" altLang="en-US" sz="2800">
                <a:solidFill>
                  <a:schemeClr val="tx1"/>
                </a:solidFill>
                <a:sym typeface="Symbol" pitchFamily="18" charset="2"/>
              </a:rPr>
              <a:t>where oxidation occurs</a:t>
            </a: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69634" name="Text Box 6"/>
          <p:cNvSpPr txBox="1">
            <a:spLocks noChangeArrowheads="1"/>
          </p:cNvSpPr>
          <p:nvPr/>
        </p:nvSpPr>
        <p:spPr bwMode="auto">
          <a:xfrm>
            <a:off x="5105400" y="4876800"/>
            <a:ext cx="396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25000"/>
              </a:spcBef>
            </a:pPr>
            <a:r>
              <a:rPr lang="en-US" altLang="en-US" sz="3200">
                <a:solidFill>
                  <a:schemeClr val="tx1"/>
                </a:solidFill>
              </a:rPr>
              <a:t>Cu</a:t>
            </a:r>
            <a:r>
              <a:rPr lang="en-US" altLang="en-US" sz="3200" baseline="30000">
                <a:solidFill>
                  <a:schemeClr val="tx1"/>
                </a:solidFill>
              </a:rPr>
              <a:t>2+</a:t>
            </a:r>
            <a:r>
              <a:rPr lang="en-US" altLang="en-US" sz="3200">
                <a:solidFill>
                  <a:schemeClr val="tx1"/>
                </a:solidFill>
              </a:rPr>
              <a:t> + 2e</a:t>
            </a:r>
            <a:r>
              <a:rPr lang="en-US" altLang="en-US" sz="3200" baseline="30000">
                <a:solidFill>
                  <a:schemeClr val="tx1"/>
                </a:solidFill>
              </a:rPr>
              <a:t>-</a:t>
            </a:r>
            <a:r>
              <a:rPr lang="en-US" altLang="en-US" sz="3200">
                <a:solidFill>
                  <a:schemeClr val="tx1"/>
                </a:solidFill>
              </a:rPr>
              <a:t> 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 Cu</a:t>
            </a:r>
          </a:p>
          <a:p>
            <a:pPr>
              <a:lnSpc>
                <a:spcPct val="70000"/>
              </a:lnSpc>
              <a:spcBef>
                <a:spcPct val="25000"/>
              </a:spcBef>
            </a:pPr>
            <a:r>
              <a:rPr lang="en-US" altLang="en-US" sz="3200" b="1">
                <a:solidFill>
                  <a:schemeClr val="folHlink"/>
                </a:solidFill>
                <a:sym typeface="Symbol" pitchFamily="18" charset="2"/>
              </a:rPr>
              <a:t>Reduction</a:t>
            </a:r>
          </a:p>
          <a:p>
            <a:pPr>
              <a:lnSpc>
                <a:spcPct val="70000"/>
              </a:lnSpc>
              <a:spcBef>
                <a:spcPct val="25000"/>
              </a:spcBef>
            </a:pPr>
            <a:r>
              <a:rPr lang="en-US" altLang="en-US" sz="2800">
                <a:solidFill>
                  <a:schemeClr val="folHlink"/>
                </a:solidFill>
                <a:sym typeface="Symbol" pitchFamily="18" charset="2"/>
              </a:rPr>
              <a:t>cathode</a:t>
            </a:r>
            <a:r>
              <a:rPr lang="en-US" altLang="en-US" sz="2800">
                <a:solidFill>
                  <a:schemeClr val="tx1"/>
                </a:solidFill>
                <a:sym typeface="Symbol" pitchFamily="18" charset="2"/>
              </a:rPr>
              <a:t> – electrode where reduction occurs</a:t>
            </a:r>
          </a:p>
        </p:txBody>
      </p:sp>
      <p:sp>
        <p:nvSpPr>
          <p:cNvPr id="69636" name="Rectangle 8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9144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Voltaic Cell Generating Electrical Current</a:t>
            </a:r>
          </a:p>
        </p:txBody>
      </p:sp>
      <p:pic>
        <p:nvPicPr>
          <p:cNvPr id="69637" name="Picture 9" descr="G:\Graphics\Powerpoint\MH_DCM\Denniston\Final files\chapter 08\Jpg\Photos\den02621_08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4572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 rot="162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kern="0" smtClean="0">
                <a:solidFill>
                  <a:schemeClr val="bg2"/>
                </a:solidFill>
                <a:ea typeface="ＭＳ Ｐゴシック" pitchFamily="34" charset="-128"/>
              </a:rPr>
              <a:t>4.8	Oxidation-Reduction Reactions</a:t>
            </a:r>
            <a:endParaRPr lang="en-US" altLang="en-US" kern="0" dirty="0" smtClean="0">
              <a:solidFill>
                <a:schemeClr val="bg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619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7391400" cy="4724400"/>
          </a:xfrm>
        </p:spPr>
        <p:txBody>
          <a:bodyPr/>
          <a:lstStyle/>
          <a:p>
            <a:pPr>
              <a:defRPr/>
            </a:pPr>
            <a:r>
              <a:rPr lang="en-US" dirty="0"/>
              <a:t>The most common mole-based concentration unit is </a:t>
            </a:r>
            <a:r>
              <a:rPr lang="en-US" dirty="0" smtClean="0"/>
              <a:t>molarity</a:t>
            </a:r>
            <a:br>
              <a:rPr lang="en-US" dirty="0" smtClean="0"/>
            </a:br>
            <a:endParaRPr lang="en-US" dirty="0"/>
          </a:p>
          <a:p>
            <a:pPr>
              <a:defRPr/>
            </a:pPr>
            <a:r>
              <a:rPr lang="en-US" b="1" dirty="0"/>
              <a:t>Molarity</a:t>
            </a:r>
          </a:p>
          <a:p>
            <a:pPr lvl="1">
              <a:defRPr/>
            </a:pPr>
            <a:r>
              <a:rPr lang="en-US" dirty="0"/>
              <a:t>Symbolized </a:t>
            </a:r>
            <a:r>
              <a:rPr lang="en-US" i="1" dirty="0"/>
              <a:t>M</a:t>
            </a:r>
          </a:p>
          <a:p>
            <a:pPr lvl="1">
              <a:defRPr/>
            </a:pPr>
            <a:r>
              <a:rPr lang="en-US" dirty="0"/>
              <a:t>Defined as the number of moles of solute per liter of solution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22530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8382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Molarity</a:t>
            </a:r>
          </a:p>
        </p:txBody>
      </p:sp>
      <p:sp>
        <p:nvSpPr>
          <p:cNvPr id="22531" name="Rectangle 8"/>
          <p:cNvSpPr>
            <a:spLocks noChangeArrowheads="1"/>
          </p:cNvSpPr>
          <p:nvPr/>
        </p:nvSpPr>
        <p:spPr bwMode="auto">
          <a:xfrm rot="-5400000">
            <a:off x="-2781300" y="2933700"/>
            <a:ext cx="6629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6.3 Concentration Based on Moles</a:t>
            </a:r>
          </a:p>
        </p:txBody>
      </p:sp>
      <p:graphicFrame>
        <p:nvGraphicFramePr>
          <p:cNvPr id="2253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963416"/>
              </p:ext>
            </p:extLst>
          </p:nvPr>
        </p:nvGraphicFramePr>
        <p:xfrm>
          <a:off x="3105150" y="5257800"/>
          <a:ext cx="33147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8" name="Equation" r:id="rId3" imgW="1002960" imgH="393480" progId="Equation.3">
                  <p:embed/>
                </p:oleObj>
              </mc:Choice>
              <mc:Fallback>
                <p:oleObj name="Equation" r:id="rId3" imgW="1002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5257800"/>
                        <a:ext cx="3314700" cy="12954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33" name="Group 9"/>
          <p:cNvGrpSpPr>
            <a:grpSpLocks/>
          </p:cNvGrpSpPr>
          <p:nvPr/>
        </p:nvGrpSpPr>
        <p:grpSpPr bwMode="auto">
          <a:xfrm>
            <a:off x="8077200" y="1295400"/>
            <a:ext cx="762000" cy="523875"/>
            <a:chOff x="3962400" y="5791200"/>
            <a:chExt cx="762000" cy="523220"/>
          </a:xfrm>
        </p:grpSpPr>
        <p:sp>
          <p:nvSpPr>
            <p:cNvPr id="22534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8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22535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474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Voltaic Cell Representation</a:t>
            </a:r>
          </a:p>
        </p:txBody>
      </p:sp>
      <p:sp>
        <p:nvSpPr>
          <p:cNvPr id="7065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70660" name="Picture 7" descr="G:\Graphics\Powerpoint\MH_DCM\Denniston\Final files\chapter 08\Jpg\Line Art\den02621_08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858000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 rot="162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kern="0" smtClean="0">
                <a:solidFill>
                  <a:schemeClr val="bg2"/>
                </a:solidFill>
                <a:ea typeface="ＭＳ Ｐゴシック" pitchFamily="34" charset="-128"/>
              </a:rPr>
              <a:t>4.8	Oxidation-Reduction Reactions</a:t>
            </a:r>
            <a:endParaRPr lang="en-US" altLang="en-US" kern="0" dirty="0" smtClean="0">
              <a:solidFill>
                <a:schemeClr val="bg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32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1371600" y="1524000"/>
            <a:ext cx="731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endParaRPr lang="en-US" altLang="en-US" sz="3200">
              <a:solidFill>
                <a:schemeClr val="tx1"/>
              </a:solidFill>
            </a:endParaRPr>
          </a:p>
        </p:txBody>
      </p:sp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371600" y="5715000"/>
            <a:ext cx="731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endParaRPr lang="en-US" altLang="en-US" sz="3200">
              <a:solidFill>
                <a:schemeClr val="tx1"/>
              </a:solidFill>
            </a:endParaRP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 rot="-5400000">
            <a:off x="-2590800" y="2895600"/>
            <a:ext cx="662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000">
                <a:solidFill>
                  <a:schemeClr val="bg2"/>
                </a:solidFill>
              </a:rPr>
              <a:t>6.4 Concentration-Dependent Solution Properties</a:t>
            </a:r>
          </a:p>
        </p:txBody>
      </p:sp>
      <p:sp>
        <p:nvSpPr>
          <p:cNvPr id="33796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Freezing Point Depression and Boiling Point Elevation</a:t>
            </a:r>
          </a:p>
        </p:txBody>
      </p:sp>
      <p:sp>
        <p:nvSpPr>
          <p:cNvPr id="3379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7315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Freezing point depression may be explained considering the equilibrium between solid and liquid states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Solute molecules interfere with the rate at which liquid water molecules associate to form the solid state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Boiling point elevation can be explained considering the definition as the temperature at which vapor pressure of the liquid equals the atmospheric pressure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If a solute is present, then the increase in boiling temperature is necessary to raise the vapor pressure to atmospheric temperature</a:t>
            </a:r>
          </a:p>
        </p:txBody>
      </p:sp>
    </p:spTree>
    <p:extLst>
      <p:ext uri="{BB962C8B-B14F-4D97-AF65-F5344CB8AC3E}">
        <p14:creationId xmlns:p14="http://schemas.microsoft.com/office/powerpoint/2010/main" val="3864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289259" y="1371600"/>
            <a:ext cx="8629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9250" indent="-349250"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dirty="0">
                <a:solidFill>
                  <a:schemeClr val="tx1"/>
                </a:solidFill>
              </a:rPr>
              <a:t>Basic units are the units of a quantity without any metric </a:t>
            </a:r>
            <a:r>
              <a:rPr lang="en-US" altLang="en-US" dirty="0" smtClean="0">
                <a:solidFill>
                  <a:schemeClr val="tx1"/>
                </a:solidFill>
              </a:rPr>
              <a:t>prefix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9" y="2895600"/>
            <a:ext cx="8629650" cy="2368550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61987" y="5244181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rgbClr val="002060"/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2"/>
                </a:solidFill>
              </a:rPr>
              <a:t>Metric System Prefixes</a:t>
            </a:r>
            <a:br>
              <a:rPr lang="en-US" altLang="en-US" b="1" dirty="0">
                <a:solidFill>
                  <a:schemeClr val="accent2"/>
                </a:solidFill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524000" y="1066800"/>
            <a:ext cx="7467600" cy="4724400"/>
          </a:xfrm>
        </p:spPr>
        <p:txBody>
          <a:bodyPr/>
          <a:lstStyle/>
          <a:p>
            <a:pPr>
              <a:spcBef>
                <a:spcPct val="50000"/>
              </a:spcBef>
              <a:buClrTx/>
              <a:defRPr/>
            </a:pPr>
            <a:r>
              <a:rPr lang="en-US" sz="2800" b="1" dirty="0">
                <a:solidFill>
                  <a:schemeClr val="accent2"/>
                </a:solidFill>
              </a:rPr>
              <a:t>Freezing point depression</a:t>
            </a:r>
            <a:r>
              <a:rPr lang="en-US" sz="2800" b="1" dirty="0"/>
              <a:t> (</a:t>
            </a:r>
            <a:r>
              <a:rPr lang="en-US" sz="2800" b="1" dirty="0" err="1">
                <a:latin typeface="Symbol" charset="0"/>
              </a:rPr>
              <a:t>D</a:t>
            </a:r>
            <a:r>
              <a:rPr lang="en-US" sz="2800" b="1" i="1" dirty="0" err="1"/>
              <a:t>T</a:t>
            </a:r>
            <a:r>
              <a:rPr lang="en-US" sz="2800" b="1" i="1" baseline="-25000" dirty="0" err="1"/>
              <a:t>f</a:t>
            </a:r>
            <a:r>
              <a:rPr lang="en-US" sz="2800" b="1" dirty="0"/>
              <a:t>) </a:t>
            </a:r>
            <a:r>
              <a:rPr lang="en-US" sz="2800" dirty="0"/>
              <a:t>- is proportional to the number of </a:t>
            </a:r>
            <a:r>
              <a:rPr lang="en-US" sz="2800" i="1" dirty="0"/>
              <a:t>solute particles </a:t>
            </a:r>
          </a:p>
          <a:p>
            <a:pPr>
              <a:spcBef>
                <a:spcPts val="1200"/>
              </a:spcBef>
              <a:defRPr/>
            </a:pPr>
            <a:r>
              <a:rPr lang="en-US" sz="2800" dirty="0" smtClean="0"/>
              <a:t>How </a:t>
            </a:r>
            <a:r>
              <a:rPr lang="en-US" sz="2800" dirty="0"/>
              <a:t>does an electrolyte behave?</a:t>
            </a:r>
          </a:p>
          <a:p>
            <a:pPr lvl="1">
              <a:spcBef>
                <a:spcPct val="0"/>
              </a:spcBef>
              <a:defRPr/>
            </a:pPr>
            <a:r>
              <a:rPr lang="en-US" sz="2400" dirty="0" smtClean="0"/>
              <a:t>Dissociates </a:t>
            </a:r>
            <a:r>
              <a:rPr lang="en-US" sz="2400" dirty="0"/>
              <a:t>into </a:t>
            </a:r>
            <a:r>
              <a:rPr lang="en-US" sz="2400" dirty="0" smtClean="0"/>
              <a:t>ions</a:t>
            </a:r>
          </a:p>
          <a:p>
            <a:pPr lvl="1">
              <a:spcBef>
                <a:spcPct val="0"/>
              </a:spcBef>
              <a:defRPr/>
            </a:pPr>
            <a:r>
              <a:rPr lang="en-US" sz="2400" dirty="0" err="1" smtClean="0"/>
              <a:t>NaCl</a:t>
            </a:r>
            <a:r>
              <a:rPr lang="en-US" sz="2400" dirty="0" smtClean="0"/>
              <a:t> forms two ions (two particles)</a:t>
            </a:r>
            <a:endParaRPr lang="en-US" sz="2400" dirty="0"/>
          </a:p>
          <a:p>
            <a:pPr>
              <a:spcBef>
                <a:spcPts val="1200"/>
              </a:spcBef>
              <a:defRPr/>
            </a:pPr>
            <a:r>
              <a:rPr lang="en-US" sz="2800" dirty="0"/>
              <a:t>An equal concentration of </a:t>
            </a:r>
            <a:r>
              <a:rPr lang="en-US" sz="2800" dirty="0" err="1"/>
              <a:t>NaCl</a:t>
            </a:r>
            <a:r>
              <a:rPr lang="en-US" sz="2800" dirty="0"/>
              <a:t> will affect the freezing point twice as much as glucose (a nonelectrolyte)</a:t>
            </a:r>
          </a:p>
          <a:p>
            <a:pPr>
              <a:spcBef>
                <a:spcPts val="1200"/>
              </a:spcBef>
              <a:defRPr/>
            </a:pPr>
            <a:r>
              <a:rPr lang="en-US" sz="2800" dirty="0"/>
              <a:t>Each solvent has a unique freezing point depression constant or proportionality </a:t>
            </a:r>
            <a:r>
              <a:rPr lang="en-US" sz="2800" dirty="0" smtClean="0"/>
              <a:t>factor (</a:t>
            </a:r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f</a:t>
            </a:r>
            <a:r>
              <a:rPr lang="en-US" sz="2800" dirty="0" smtClean="0"/>
              <a:t>)</a:t>
            </a:r>
            <a:endParaRPr lang="en-US" sz="2800" dirty="0"/>
          </a:p>
          <a:p>
            <a:pPr>
              <a:spcBef>
                <a:spcPct val="0"/>
              </a:spcBef>
              <a:defRPr/>
            </a:pPr>
            <a:endParaRPr lang="en-US" sz="2800" dirty="0"/>
          </a:p>
          <a:p>
            <a:pPr marL="0" indent="0">
              <a:buFontTx/>
              <a:buNone/>
              <a:defRPr/>
            </a:pPr>
            <a:endParaRPr lang="en-US" sz="2800" dirty="0"/>
          </a:p>
        </p:txBody>
      </p:sp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4114800" y="5892800"/>
            <a:ext cx="1765300" cy="5842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altLang="en-US" sz="3200" i="1">
                <a:solidFill>
                  <a:schemeClr val="tx1"/>
                </a:solidFill>
              </a:rPr>
              <a:t>T</a:t>
            </a:r>
            <a:r>
              <a:rPr lang="en-US" altLang="en-US" sz="3200" i="1" baseline="-25000">
                <a:solidFill>
                  <a:schemeClr val="tx1"/>
                </a:solidFill>
              </a:rPr>
              <a:t>f </a:t>
            </a:r>
            <a:r>
              <a:rPr lang="en-US" altLang="en-US" sz="3200">
                <a:solidFill>
                  <a:schemeClr val="tx1"/>
                </a:solidFill>
              </a:rPr>
              <a:t>= </a:t>
            </a:r>
            <a:r>
              <a:rPr lang="en-US" altLang="en-US" sz="3200" i="1">
                <a:solidFill>
                  <a:schemeClr val="tx1"/>
                </a:solidFill>
              </a:rPr>
              <a:t>k</a:t>
            </a:r>
            <a:r>
              <a:rPr lang="en-US" altLang="en-US" sz="3200" i="1" baseline="-25000">
                <a:solidFill>
                  <a:schemeClr val="tx1"/>
                </a:solidFill>
              </a:rPr>
              <a:t>f</a:t>
            </a:r>
            <a:r>
              <a:rPr lang="en-US" altLang="en-US" sz="3200" baseline="-25000">
                <a:solidFill>
                  <a:schemeClr val="tx1"/>
                </a:solidFill>
              </a:rPr>
              <a:t> </a:t>
            </a:r>
            <a:r>
              <a:rPr lang="en-US" altLang="en-US" sz="3200" i="1">
                <a:solidFill>
                  <a:schemeClr val="tx1"/>
                </a:solidFill>
              </a:rPr>
              <a:t>m</a:t>
            </a:r>
            <a:endParaRPr lang="en-US" altLang="en-US" sz="320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34819" name="Rectangle 9"/>
          <p:cNvSpPr>
            <a:spLocks noChangeArrowheads="1"/>
          </p:cNvSpPr>
          <p:nvPr/>
        </p:nvSpPr>
        <p:spPr bwMode="auto">
          <a:xfrm rot="-5400000">
            <a:off x="-2590800" y="2895600"/>
            <a:ext cx="662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000">
                <a:solidFill>
                  <a:schemeClr val="bg2"/>
                </a:solidFill>
              </a:rPr>
              <a:t>6.4 Concentration-Dependent Solution Properties</a:t>
            </a:r>
          </a:p>
        </p:txBody>
      </p:sp>
      <p:sp>
        <p:nvSpPr>
          <p:cNvPr id="34820" name="Rectangle 10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8382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Freezing Point Depression</a:t>
            </a: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8077200" y="1295400"/>
            <a:ext cx="762000" cy="523875"/>
            <a:chOff x="3962400" y="5791200"/>
            <a:chExt cx="762000" cy="523220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11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8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159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524000" y="1143000"/>
            <a:ext cx="74676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Boiling point elevation</a:t>
            </a:r>
            <a:r>
              <a:rPr lang="en-US" altLang="en-US" b="1" dirty="0" smtClean="0">
                <a:ea typeface="ＭＳ Ｐゴシック" pitchFamily="34" charset="-128"/>
              </a:rPr>
              <a:t> (</a:t>
            </a:r>
            <a:r>
              <a:rPr lang="en-US" altLang="en-US" b="1" dirty="0" err="1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b="1" dirty="0" err="1" smtClean="0">
                <a:ea typeface="ＭＳ Ｐゴシック" pitchFamily="34" charset="-128"/>
              </a:rPr>
              <a:t>T</a:t>
            </a:r>
            <a:r>
              <a:rPr lang="en-US" altLang="en-US" b="1" baseline="-25000" dirty="0" err="1" smtClean="0">
                <a:ea typeface="ＭＳ Ｐゴシック" pitchFamily="34" charset="-128"/>
              </a:rPr>
              <a:t>b</a:t>
            </a:r>
            <a:r>
              <a:rPr lang="en-US" altLang="en-US" b="1" dirty="0" smtClean="0">
                <a:ea typeface="ＭＳ Ｐゴシック" pitchFamily="34" charset="-128"/>
              </a:rPr>
              <a:t>) </a:t>
            </a:r>
            <a:r>
              <a:rPr lang="en-US" altLang="en-US" dirty="0" smtClean="0">
                <a:ea typeface="ＭＳ Ｐゴシック" pitchFamily="34" charset="-128"/>
              </a:rPr>
              <a:t>- is  proportional to the number of solute particles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An electrolyte will affect boiling point to a greater degree than a nonelectrolyte of the same concentration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Each solvent has a unique boiling point elevation constant (</a:t>
            </a:r>
            <a:r>
              <a:rPr lang="en-US" altLang="en-US" i="1" dirty="0" smtClean="0">
                <a:ea typeface="ＭＳ Ｐゴシック" pitchFamily="34" charset="-128"/>
              </a:rPr>
              <a:t>k</a:t>
            </a:r>
            <a:r>
              <a:rPr lang="en-US" altLang="en-US" i="1" baseline="-25000" dirty="0" smtClean="0">
                <a:ea typeface="ＭＳ Ｐゴシック" pitchFamily="34" charset="-128"/>
              </a:rPr>
              <a:t>b</a:t>
            </a:r>
            <a:r>
              <a:rPr lang="en-US" altLang="en-US" dirty="0" smtClean="0">
                <a:ea typeface="ＭＳ Ｐゴシック" pitchFamily="34" charset="-128"/>
              </a:rPr>
              <a:t>)</a:t>
            </a:r>
          </a:p>
        </p:txBody>
      </p:sp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4114800" y="5638800"/>
            <a:ext cx="1887538" cy="5842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altLang="en-US" sz="3200" i="1">
                <a:solidFill>
                  <a:schemeClr val="tx1"/>
                </a:solidFill>
              </a:rPr>
              <a:t>T</a:t>
            </a:r>
            <a:r>
              <a:rPr lang="en-US" altLang="en-US" sz="3200" i="1" baseline="-25000">
                <a:solidFill>
                  <a:schemeClr val="tx1"/>
                </a:solidFill>
              </a:rPr>
              <a:t>b </a:t>
            </a:r>
            <a:r>
              <a:rPr lang="en-US" altLang="en-US" sz="3200">
                <a:solidFill>
                  <a:schemeClr val="tx1"/>
                </a:solidFill>
              </a:rPr>
              <a:t>= </a:t>
            </a:r>
            <a:r>
              <a:rPr lang="en-US" altLang="en-US" sz="3200" i="1">
                <a:solidFill>
                  <a:schemeClr val="tx1"/>
                </a:solidFill>
              </a:rPr>
              <a:t>k</a:t>
            </a:r>
            <a:r>
              <a:rPr lang="en-US" altLang="en-US" sz="3200" i="1" baseline="-25000">
                <a:solidFill>
                  <a:schemeClr val="tx1"/>
                </a:solidFill>
              </a:rPr>
              <a:t>b</a:t>
            </a:r>
            <a:r>
              <a:rPr lang="en-US" altLang="en-US" sz="3200" baseline="-25000">
                <a:solidFill>
                  <a:schemeClr val="tx1"/>
                </a:solidFill>
              </a:rPr>
              <a:t> </a:t>
            </a:r>
            <a:r>
              <a:rPr lang="en-US" altLang="en-US" sz="3200" i="1">
                <a:solidFill>
                  <a:schemeClr val="tx1"/>
                </a:solidFill>
              </a:rPr>
              <a:t>m</a:t>
            </a:r>
            <a:endParaRPr lang="en-US" altLang="en-US" sz="320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35843" name="Rectangle 9"/>
          <p:cNvSpPr>
            <a:spLocks noChangeArrowheads="1"/>
          </p:cNvSpPr>
          <p:nvPr/>
        </p:nvSpPr>
        <p:spPr bwMode="auto">
          <a:xfrm rot="-5400000">
            <a:off x="-2590800" y="2895600"/>
            <a:ext cx="662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000">
                <a:solidFill>
                  <a:schemeClr val="bg2"/>
                </a:solidFill>
              </a:rPr>
              <a:t>6.4 Concentration-Dependent Solution Properties</a:t>
            </a:r>
          </a:p>
        </p:txBody>
      </p:sp>
      <p:sp>
        <p:nvSpPr>
          <p:cNvPr id="35844" name="Rectangle 10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762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Boiling Point Elevation</a:t>
            </a: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8077200" y="1295400"/>
            <a:ext cx="762000" cy="523875"/>
            <a:chOff x="3962400" y="5791200"/>
            <a:chExt cx="762000" cy="523220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11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8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023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4"/>
          <p:cNvSpPr txBox="1">
            <a:spLocks noChangeArrowheads="1"/>
          </p:cNvSpPr>
          <p:nvPr/>
        </p:nvSpPr>
        <p:spPr bwMode="auto">
          <a:xfrm>
            <a:off x="1736725" y="4000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endParaRPr lang="en-US" altLang="en-US" sz="3200" b="1">
              <a:solidFill>
                <a:srgbClr val="800080"/>
              </a:solidFill>
            </a:endParaRPr>
          </a:p>
        </p:txBody>
      </p:sp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1371600" y="1219200"/>
            <a:ext cx="556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buFontTx/>
              <a:buChar char="•"/>
            </a:pPr>
            <a:endParaRPr lang="en-US" altLang="en-US" sz="3200">
              <a:solidFill>
                <a:schemeClr val="tx1"/>
              </a:solidFill>
            </a:endParaRPr>
          </a:p>
        </p:txBody>
      </p:sp>
      <p:sp>
        <p:nvSpPr>
          <p:cNvPr id="38915" name="Rectangle 9"/>
          <p:cNvSpPr>
            <a:spLocks noChangeArrowheads="1"/>
          </p:cNvSpPr>
          <p:nvPr/>
        </p:nvSpPr>
        <p:spPr bwMode="auto">
          <a:xfrm rot="-5400000">
            <a:off x="-2590800" y="2895600"/>
            <a:ext cx="662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000">
                <a:solidFill>
                  <a:schemeClr val="bg2"/>
                </a:solidFill>
              </a:rPr>
              <a:t>6.4 Concentration-Dependent Solution Properties</a:t>
            </a:r>
          </a:p>
        </p:txBody>
      </p:sp>
      <p:sp>
        <p:nvSpPr>
          <p:cNvPr id="38916" name="Rectangle 10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5105400" cy="762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Osmosis</a:t>
            </a:r>
          </a:p>
        </p:txBody>
      </p:sp>
      <p:sp>
        <p:nvSpPr>
          <p:cNvPr id="3891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371600"/>
            <a:ext cx="35814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Osmosis</a:t>
            </a:r>
            <a:r>
              <a:rPr lang="en-US" altLang="en-US" dirty="0" smtClean="0">
                <a:ea typeface="ＭＳ Ｐゴシック" pitchFamily="34" charset="-128"/>
              </a:rPr>
              <a:t> - the movement of solvent from a </a:t>
            </a:r>
            <a:r>
              <a:rPr lang="en-US" altLang="en-US" i="1" dirty="0" smtClean="0">
                <a:solidFill>
                  <a:srgbClr val="0070C0"/>
                </a:solidFill>
                <a:ea typeface="ＭＳ Ｐゴシック" pitchFamily="34" charset="-128"/>
              </a:rPr>
              <a:t>dilute</a:t>
            </a:r>
            <a:r>
              <a:rPr lang="en-US" altLang="en-US" dirty="0" smtClean="0">
                <a:ea typeface="ＭＳ Ｐゴシック" pitchFamily="34" charset="-128"/>
              </a:rPr>
              <a:t> solution to a </a:t>
            </a:r>
            <a:r>
              <a:rPr lang="en-US" altLang="en-US" sz="3000" i="1" dirty="0" smtClean="0">
                <a:solidFill>
                  <a:schemeClr val="accent2"/>
                </a:solidFill>
                <a:ea typeface="ＭＳ Ｐゴシック" pitchFamily="34" charset="-128"/>
              </a:rPr>
              <a:t>more concentrated</a:t>
            </a:r>
            <a:r>
              <a:rPr lang="en-US" altLang="en-US" dirty="0" smtClean="0">
                <a:ea typeface="ＭＳ Ｐゴシック" pitchFamily="34" charset="-128"/>
              </a:rPr>
              <a:t> solution through a semipermeable membrane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dirty="0" smtClean="0">
                <a:ea typeface="ＭＳ Ｐゴシック" pitchFamily="34" charset="-128"/>
              </a:rPr>
              <a:t>Requires pressure to stop this flow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pitchFamily="34" charset="-128"/>
            </a:endParaRPr>
          </a:p>
        </p:txBody>
      </p:sp>
      <p:pic>
        <p:nvPicPr>
          <p:cNvPr id="38918" name="Picture 19" descr="06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4114800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62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752600" y="1371600"/>
            <a:ext cx="7162800" cy="4495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b="1" dirty="0" err="1" smtClean="0">
                <a:solidFill>
                  <a:schemeClr val="accent2"/>
                </a:solidFill>
                <a:ea typeface="ＭＳ Ｐゴシック" pitchFamily="34" charset="-128"/>
              </a:rPr>
              <a:t>Osmolarity</a:t>
            </a:r>
            <a:r>
              <a:rPr lang="en-US" altLang="en-US" dirty="0" smtClean="0">
                <a:ea typeface="ＭＳ Ｐゴシック" pitchFamily="34" charset="-128"/>
              </a:rPr>
              <a:t> - the molarity of particles in solution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dirty="0" err="1" smtClean="0">
                <a:ea typeface="ＭＳ Ｐゴシック" pitchFamily="34" charset="-128"/>
              </a:rPr>
              <a:t>Osmolarity</a:t>
            </a:r>
            <a:r>
              <a:rPr lang="en-US" altLang="en-US" dirty="0" smtClean="0">
                <a:ea typeface="ＭＳ Ｐゴシック" pitchFamily="34" charset="-128"/>
              </a:rPr>
              <a:t> = </a:t>
            </a:r>
            <a:r>
              <a:rPr lang="en-US" altLang="en-US" i="1" dirty="0" err="1" smtClean="0">
                <a:ea typeface="ＭＳ Ｐゴシック" pitchFamily="34" charset="-128"/>
              </a:rPr>
              <a:t>i</a:t>
            </a:r>
            <a:r>
              <a:rPr lang="en-US" altLang="en-US" dirty="0" smtClean="0">
                <a:ea typeface="ＭＳ Ｐゴシック" pitchFamily="34" charset="-128"/>
              </a:rPr>
              <a:t> x </a:t>
            </a:r>
            <a:r>
              <a:rPr lang="en-US" altLang="en-US" i="1" dirty="0" smtClean="0">
                <a:ea typeface="ＭＳ Ｐゴシック" pitchFamily="34" charset="-128"/>
              </a:rPr>
              <a:t>M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i="1" dirty="0" err="1" smtClean="0">
                <a:ea typeface="ＭＳ Ｐゴシック" pitchFamily="34" charset="-128"/>
              </a:rPr>
              <a:t>i</a:t>
            </a:r>
            <a:r>
              <a:rPr lang="en-US" altLang="en-US" i="1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= number of </a:t>
            </a:r>
            <a:r>
              <a:rPr lang="en-US" altLang="en-US" dirty="0" err="1" smtClean="0">
                <a:ea typeface="ＭＳ Ｐゴシック" pitchFamily="34" charset="-128"/>
              </a:rPr>
              <a:t>mol</a:t>
            </a:r>
            <a:r>
              <a:rPr lang="en-US" altLang="en-US" dirty="0" smtClean="0">
                <a:ea typeface="ＭＳ Ｐゴシック" pitchFamily="34" charset="-128"/>
              </a:rPr>
              <a:t> particles/</a:t>
            </a:r>
            <a:r>
              <a:rPr lang="en-US" altLang="en-US" dirty="0" err="1" smtClean="0">
                <a:ea typeface="ＭＳ Ｐゴシック" pitchFamily="34" charset="-128"/>
              </a:rPr>
              <a:t>mol</a:t>
            </a:r>
            <a:r>
              <a:rPr lang="en-US" altLang="en-US" dirty="0" smtClean="0">
                <a:ea typeface="ＭＳ Ｐゴシック" pitchFamily="34" charset="-128"/>
              </a:rPr>
              <a:t> solute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i="1" dirty="0" smtClean="0">
                <a:ea typeface="ＭＳ Ｐゴシック" pitchFamily="34" charset="-128"/>
              </a:rPr>
              <a:t>M =</a:t>
            </a:r>
            <a:r>
              <a:rPr lang="en-US" altLang="en-US" dirty="0" smtClean="0">
                <a:ea typeface="ＭＳ Ｐゴシック" pitchFamily="34" charset="-128"/>
              </a:rPr>
              <a:t> molar concentration of solute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Osmotic pressure (</a:t>
            </a:r>
            <a:r>
              <a:rPr lang="en-US" altLang="en-US" b="1" dirty="0" smtClean="0">
                <a:solidFill>
                  <a:schemeClr val="accent2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en-US" altLang="en-US" b="1" dirty="0" smtClean="0">
                <a:solidFill>
                  <a:schemeClr val="accent2"/>
                </a:solidFill>
                <a:latin typeface="Symbol" pitchFamily="18" charset="2"/>
                <a:ea typeface="ＭＳ Ｐゴシック" pitchFamily="34" charset="-128"/>
              </a:rPr>
              <a:t>)</a:t>
            </a:r>
            <a:r>
              <a:rPr lang="en-US" altLang="en-US" dirty="0" smtClean="0">
                <a:ea typeface="ＭＳ Ｐゴシック" pitchFamily="34" charset="-128"/>
              </a:rPr>
              <a:t> - the amount of pressure required to stop the flow across a semipermeable membrane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dirty="0" smtClean="0">
                <a:ea typeface="ＭＳ Ｐゴシック" pitchFamily="34" charset="-128"/>
              </a:rPr>
              <a:t>R = ideal gas constant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dirty="0" smtClean="0">
                <a:ea typeface="ＭＳ Ｐゴシック" pitchFamily="34" charset="-128"/>
              </a:rPr>
              <a:t>T = solution temperature (K)</a:t>
            </a:r>
          </a:p>
        </p:txBody>
      </p:sp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6858000" y="5358825"/>
            <a:ext cx="1598515" cy="5847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 dirty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</a:t>
            </a:r>
            <a:r>
              <a:rPr lang="en-US" altLang="en-US" sz="3200" dirty="0" smtClean="0">
                <a:solidFill>
                  <a:schemeClr val="tx1"/>
                </a:solidFill>
              </a:rPr>
              <a:t>=</a:t>
            </a:r>
            <a:r>
              <a:rPr lang="en-US" altLang="en-US" sz="3200" i="1" dirty="0" err="1" smtClean="0">
                <a:solidFill>
                  <a:schemeClr val="tx1"/>
                </a:solidFill>
              </a:rPr>
              <a:t>iM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RT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39939" name="Rectangle 7"/>
          <p:cNvSpPr>
            <a:spLocks noChangeArrowheads="1"/>
          </p:cNvSpPr>
          <p:nvPr/>
        </p:nvSpPr>
        <p:spPr bwMode="auto">
          <a:xfrm rot="-5400000">
            <a:off x="-2590800" y="2895600"/>
            <a:ext cx="662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000">
                <a:solidFill>
                  <a:schemeClr val="bg2"/>
                </a:solidFill>
              </a:rPr>
              <a:t>6.4 Concentration-Dependent Solution Properties</a:t>
            </a:r>
          </a:p>
        </p:txBody>
      </p:sp>
      <p:sp>
        <p:nvSpPr>
          <p:cNvPr id="39940" name="Rectangle 9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9144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Osmotic Pressure and </a:t>
            </a:r>
            <a:r>
              <a:rPr lang="en-US" altLang="en-US" dirty="0" err="1" smtClean="0">
                <a:ea typeface="ＭＳ Ｐゴシック" pitchFamily="34" charset="-128"/>
              </a:rPr>
              <a:t>Osmolarity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8077201" y="1033462"/>
            <a:ext cx="762000" cy="523875"/>
            <a:chOff x="3962400" y="5791200"/>
            <a:chExt cx="762000" cy="523220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11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8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9872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ChangeArrowheads="1"/>
          </p:cNvSpPr>
          <p:nvPr/>
        </p:nvSpPr>
        <p:spPr bwMode="auto">
          <a:xfrm rot="-5400000">
            <a:off x="-2590800" y="2895600"/>
            <a:ext cx="662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000">
                <a:solidFill>
                  <a:schemeClr val="bg2"/>
                </a:solidFill>
              </a:rPr>
              <a:t>6.4 Concentration-Dependent Solution Properties</a:t>
            </a:r>
          </a:p>
        </p:txBody>
      </p:sp>
      <p:sp>
        <p:nvSpPr>
          <p:cNvPr id="43010" name="Rectangle 8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762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Red Blood Cells</a:t>
            </a:r>
          </a:p>
        </p:txBody>
      </p:sp>
      <p:sp>
        <p:nvSpPr>
          <p:cNvPr id="4301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143000"/>
            <a:ext cx="7391400" cy="5410200"/>
          </a:xfrm>
        </p:spPr>
        <p:txBody>
          <a:bodyPr/>
          <a:lstStyle/>
          <a:p>
            <a:r>
              <a:rPr lang="en-US" altLang="en-US" sz="2400" dirty="0" smtClean="0">
                <a:ea typeface="ＭＳ Ｐゴシック" pitchFamily="34" charset="-128"/>
              </a:rPr>
              <a:t>Living cells contain aqueous solution and these cells are also surrounded by aqueous solution</a:t>
            </a:r>
          </a:p>
          <a:p>
            <a:pPr lvl="1"/>
            <a:r>
              <a:rPr lang="en-US" altLang="en-US" sz="2200" dirty="0" smtClean="0">
                <a:ea typeface="ＭＳ Ｐゴシック" pitchFamily="34" charset="-128"/>
              </a:rPr>
              <a:t>Cell function requires maintenance of the same osmotic pressure inside and outside the cell</a:t>
            </a:r>
          </a:p>
          <a:p>
            <a:r>
              <a:rPr lang="en-US" altLang="en-US" sz="2400" i="1" dirty="0" smtClean="0">
                <a:solidFill>
                  <a:schemeClr val="accent2"/>
                </a:solidFill>
                <a:ea typeface="ＭＳ Ｐゴシック" pitchFamily="34" charset="-128"/>
              </a:rPr>
              <a:t>Isotonic</a:t>
            </a:r>
            <a:r>
              <a:rPr lang="en-US" altLang="en-US" sz="2400" dirty="0" smtClean="0">
                <a:ea typeface="ＭＳ Ｐゴシック" pitchFamily="34" charset="-128"/>
              </a:rPr>
              <a:t> </a:t>
            </a:r>
            <a:r>
              <a:rPr lang="en-US" altLang="en-US" sz="2400" i="1" dirty="0" smtClean="0">
                <a:solidFill>
                  <a:schemeClr val="accent2"/>
                </a:solidFill>
                <a:ea typeface="ＭＳ Ｐゴシック" pitchFamily="34" charset="-128"/>
              </a:rPr>
              <a:t>solutions</a:t>
            </a:r>
            <a:r>
              <a:rPr lang="en-US" altLang="en-US" sz="2400" dirty="0" smtClean="0">
                <a:ea typeface="ＭＳ Ｐゴシック" pitchFamily="34" charset="-128"/>
              </a:rPr>
              <a:t> have identical osmotic pressures and no osmotic pressure difference across the cell membrane</a:t>
            </a:r>
          </a:p>
          <a:p>
            <a:pPr lvl="1"/>
            <a:r>
              <a:rPr lang="en-US" altLang="en-US" sz="2200" dirty="0" smtClean="0">
                <a:ea typeface="ＭＳ Ｐゴシック" pitchFamily="34" charset="-128"/>
              </a:rPr>
              <a:t>Solute concentration of fluid surrounding cells higher than inside results in a </a:t>
            </a:r>
            <a:r>
              <a:rPr lang="en-US" altLang="en-US" sz="2200" i="1" dirty="0" smtClean="0">
                <a:solidFill>
                  <a:schemeClr val="accent2"/>
                </a:solidFill>
                <a:ea typeface="ＭＳ Ｐゴシック" pitchFamily="34" charset="-128"/>
              </a:rPr>
              <a:t>hypertonic solution </a:t>
            </a:r>
            <a:r>
              <a:rPr lang="en-US" altLang="en-US" sz="2200" dirty="0" smtClean="0">
                <a:ea typeface="ＭＳ Ｐゴシック" pitchFamily="34" charset="-128"/>
              </a:rPr>
              <a:t>causing water to flow into the surroundings, causing collapse</a:t>
            </a:r>
          </a:p>
          <a:p>
            <a:pPr lvl="1"/>
            <a:r>
              <a:rPr lang="en-US" altLang="en-US" sz="2200" dirty="0" smtClean="0">
                <a:ea typeface="ＭＳ Ｐゴシック" pitchFamily="34" charset="-128"/>
              </a:rPr>
              <a:t>Solute concentration of fluid surrounding cells too low, results in a </a:t>
            </a:r>
            <a:r>
              <a:rPr lang="en-US" altLang="en-US" sz="2200" i="1" dirty="0" smtClean="0">
                <a:solidFill>
                  <a:schemeClr val="accent2"/>
                </a:solidFill>
                <a:ea typeface="ＭＳ Ｐゴシック" pitchFamily="34" charset="-128"/>
              </a:rPr>
              <a:t>hypotonic solution</a:t>
            </a:r>
            <a:r>
              <a:rPr lang="en-US" altLang="en-US" sz="2200" dirty="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altLang="en-US" sz="2200" dirty="0" smtClean="0">
                <a:ea typeface="ＭＳ Ｐゴシック" pitchFamily="34" charset="-128"/>
              </a:rPr>
              <a:t>causing water to flow into the cell, causing rupture </a:t>
            </a:r>
          </a:p>
        </p:txBody>
      </p:sp>
    </p:spTree>
    <p:extLst>
      <p:ext uri="{BB962C8B-B14F-4D97-AF65-F5344CB8AC3E}">
        <p14:creationId xmlns:p14="http://schemas.microsoft.com/office/powerpoint/2010/main" val="208638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6.5 Aqueous Solutions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305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Water is often referred to as the 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universal solvent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endParaRPr lang="en-US" altLang="ja-JP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Excellent solvent for polar molecules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Most abundant liquid on earth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60% of the human body is water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Transports ions, nutrients, and waste into and out of cells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Solvent for biochemical reactions in cells and digestive tract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Reactant or product in some biochemical processes</a:t>
            </a:r>
          </a:p>
        </p:txBody>
      </p:sp>
      <p:grpSp>
        <p:nvGrpSpPr>
          <p:cNvPr id="46083" name="Group 9"/>
          <p:cNvGrpSpPr>
            <a:grpSpLocks/>
          </p:cNvGrpSpPr>
          <p:nvPr/>
        </p:nvGrpSpPr>
        <p:grpSpPr bwMode="auto">
          <a:xfrm>
            <a:off x="8001000" y="1295400"/>
            <a:ext cx="838200" cy="523875"/>
            <a:chOff x="3886200" y="5791200"/>
            <a:chExt cx="838200" cy="523220"/>
          </a:xfrm>
        </p:grpSpPr>
        <p:sp>
          <p:nvSpPr>
            <p:cNvPr id="46084" name="TextBox 6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762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12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46085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546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Active Transport</a:t>
            </a:r>
          </a:p>
        </p:txBody>
      </p:sp>
      <p:grpSp>
        <p:nvGrpSpPr>
          <p:cNvPr id="52226" name="Group 9"/>
          <p:cNvGrpSpPr>
            <a:grpSpLocks/>
          </p:cNvGrpSpPr>
          <p:nvPr/>
        </p:nvGrpSpPr>
        <p:grpSpPr bwMode="auto">
          <a:xfrm>
            <a:off x="8001000" y="1524000"/>
            <a:ext cx="838200" cy="523875"/>
            <a:chOff x="3886200" y="5791200"/>
            <a:chExt cx="838200" cy="523220"/>
          </a:xfrm>
        </p:grpSpPr>
        <p:sp>
          <p:nvSpPr>
            <p:cNvPr id="52229" name="TextBox 14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14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52230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2227" name="Rectangle 7"/>
          <p:cNvSpPr>
            <a:spLocks noChangeArrowheads="1"/>
          </p:cNvSpPr>
          <p:nvPr/>
        </p:nvSpPr>
        <p:spPr bwMode="auto">
          <a:xfrm rot="-5400000">
            <a:off x="-2857500" y="2933700"/>
            <a:ext cx="6629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6.5 Aqueous Solution</a:t>
            </a:r>
          </a:p>
        </p:txBody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1371600" y="2073275"/>
            <a:ext cx="7467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3200" i="1" dirty="0">
                <a:solidFill>
                  <a:schemeClr val="accent2"/>
                </a:solidFill>
              </a:rPr>
              <a:t>Active</a:t>
            </a:r>
            <a:r>
              <a:rPr lang="en-US" altLang="en-US" sz="3200" b="1" i="1" dirty="0">
                <a:solidFill>
                  <a:schemeClr val="accent2"/>
                </a:solidFill>
              </a:rPr>
              <a:t> </a:t>
            </a:r>
            <a:r>
              <a:rPr lang="en-US" altLang="en-US" sz="3200" i="1" dirty="0">
                <a:solidFill>
                  <a:schemeClr val="accent2"/>
                </a:solidFill>
              </a:rPr>
              <a:t>transport</a:t>
            </a:r>
            <a:r>
              <a:rPr lang="en-US" altLang="en-US" sz="3200" i="1" dirty="0">
                <a:solidFill>
                  <a:schemeClr val="tx1"/>
                </a:solidFill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</a:rPr>
              <a:t>– </a:t>
            </a:r>
            <a:r>
              <a:rPr lang="en-US" altLang="en-US" sz="3200" dirty="0" smtClean="0">
                <a:solidFill>
                  <a:schemeClr val="tx2"/>
                </a:solidFill>
              </a:rPr>
              <a:t>used in transporting Na</a:t>
            </a:r>
            <a:r>
              <a:rPr lang="en-US" altLang="en-US" sz="3200" baseline="30000" dirty="0">
                <a:solidFill>
                  <a:schemeClr val="tx2"/>
                </a:solidFill>
              </a:rPr>
              <a:t>+</a:t>
            </a:r>
            <a:r>
              <a:rPr lang="en-US" altLang="en-US" sz="3200" dirty="0">
                <a:solidFill>
                  <a:schemeClr val="tx2"/>
                </a:solidFill>
              </a:rPr>
              <a:t> and K</a:t>
            </a:r>
            <a:r>
              <a:rPr lang="en-US" altLang="en-US" sz="3200" baseline="30000" dirty="0">
                <a:solidFill>
                  <a:schemeClr val="tx2"/>
                </a:solidFill>
              </a:rPr>
              <a:t>+</a:t>
            </a:r>
            <a:r>
              <a:rPr lang="en-US" altLang="en-US" sz="3200" dirty="0">
                <a:solidFill>
                  <a:schemeClr val="tx2"/>
                </a:solidFill>
              </a:rPr>
              <a:t> ions across the cell membrane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3200" dirty="0">
                <a:solidFill>
                  <a:schemeClr val="tx2"/>
                </a:solidFill>
              </a:rPr>
              <a:t>Cellular energy must be expended to make concentration of ions different on each side of the cell membrane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3200" dirty="0">
                <a:solidFill>
                  <a:schemeClr val="tx2"/>
                </a:solidFill>
              </a:rPr>
              <a:t>This is accomplished via large protein molecules embedded in cell membranes</a:t>
            </a:r>
          </a:p>
        </p:txBody>
      </p:sp>
    </p:spTree>
    <p:extLst>
      <p:ext uri="{BB962C8B-B14F-4D97-AF65-F5344CB8AC3E}">
        <p14:creationId xmlns:p14="http://schemas.microsoft.com/office/powerpoint/2010/main" val="86999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Biological Effects of Electrolytes in Solution (Na</a:t>
            </a:r>
            <a:r>
              <a:rPr lang="en-US" altLang="en-US" baseline="30000" dirty="0" smtClean="0">
                <a:ea typeface="ＭＳ Ｐゴシック" pitchFamily="34" charset="-128"/>
              </a:rPr>
              <a:t>+</a:t>
            </a:r>
            <a:r>
              <a:rPr lang="en-US" altLang="en-US" dirty="0" smtClean="0">
                <a:ea typeface="ＭＳ Ｐゴシック" pitchFamily="34" charset="-128"/>
              </a:rPr>
              <a:t> and K</a:t>
            </a:r>
            <a:r>
              <a:rPr lang="en-US" altLang="en-US" baseline="30000" dirty="0" smtClean="0">
                <a:ea typeface="ＭＳ Ｐゴシック" pitchFamily="34" charset="-128"/>
              </a:rPr>
              <a:t>+</a:t>
            </a:r>
            <a:r>
              <a:rPr lang="en-US" altLang="en-US" dirty="0" smtClean="0">
                <a:ea typeface="ＭＳ Ｐゴシック" pitchFamily="34" charset="-128"/>
              </a:rPr>
              <a:t>)</a:t>
            </a:r>
          </a:p>
        </p:txBody>
      </p:sp>
      <p:sp>
        <p:nvSpPr>
          <p:cNvPr id="53251" name="Rectangle 7"/>
          <p:cNvSpPr>
            <a:spLocks noChangeArrowheads="1"/>
          </p:cNvSpPr>
          <p:nvPr/>
        </p:nvSpPr>
        <p:spPr bwMode="auto">
          <a:xfrm rot="-5400000">
            <a:off x="-2857500" y="2933700"/>
            <a:ext cx="6629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6.5 Aqueous Solution</a:t>
            </a:r>
          </a:p>
        </p:txBody>
      </p:sp>
      <p:sp>
        <p:nvSpPr>
          <p:cNvPr id="53252" name="TextBox 1"/>
          <p:cNvSpPr txBox="1">
            <a:spLocks noChangeArrowheads="1"/>
          </p:cNvSpPr>
          <p:nvPr/>
        </p:nvSpPr>
        <p:spPr bwMode="auto">
          <a:xfrm>
            <a:off x="1295400" y="1524000"/>
            <a:ext cx="69326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altLang="en-US" sz="3200">
                <a:solidFill>
                  <a:schemeClr val="tx2"/>
                </a:solidFill>
              </a:rPr>
              <a:t>Danger to the body occurs when Na</a:t>
            </a:r>
            <a:r>
              <a:rPr lang="en-US" altLang="en-US" sz="3200" baseline="30000">
                <a:solidFill>
                  <a:schemeClr val="tx2"/>
                </a:solidFill>
              </a:rPr>
              <a:t>+</a:t>
            </a:r>
            <a:r>
              <a:rPr lang="en-US" altLang="en-US" sz="3200">
                <a:solidFill>
                  <a:schemeClr val="tx2"/>
                </a:solidFill>
              </a:rPr>
              <a:t> and K</a:t>
            </a:r>
            <a:r>
              <a:rPr lang="en-US" altLang="en-US" sz="3200" baseline="30000">
                <a:solidFill>
                  <a:schemeClr val="tx2"/>
                </a:solidFill>
              </a:rPr>
              <a:t>+</a:t>
            </a:r>
            <a:r>
              <a:rPr lang="en-US" altLang="en-US" sz="3200">
                <a:solidFill>
                  <a:schemeClr val="tx2"/>
                </a:solidFill>
              </a:rPr>
              <a:t> both in blood and in cells becomes too high or low</a:t>
            </a:r>
          </a:p>
        </p:txBody>
      </p:sp>
      <p:sp>
        <p:nvSpPr>
          <p:cNvPr id="53253" name="TextBox 2"/>
          <p:cNvSpPr txBox="1">
            <a:spLocks noChangeArrowheads="1"/>
          </p:cNvSpPr>
          <p:nvPr/>
        </p:nvSpPr>
        <p:spPr bwMode="auto">
          <a:xfrm>
            <a:off x="5176838" y="3048000"/>
            <a:ext cx="367347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K</a:t>
            </a:r>
            <a:r>
              <a:rPr lang="en-US" altLang="en-US" sz="2800" baseline="30000">
                <a:solidFill>
                  <a:schemeClr val="tx1"/>
                </a:solidFill>
              </a:rPr>
              <a:t>+</a:t>
            </a:r>
            <a:r>
              <a:rPr lang="en-US" altLang="en-US" sz="2800">
                <a:solidFill>
                  <a:schemeClr val="tx1"/>
                </a:solidFill>
              </a:rPr>
              <a:t> too high:</a:t>
            </a:r>
          </a:p>
          <a:p>
            <a:pPr lvl="1" algn="l">
              <a:spcBef>
                <a:spcPct val="50000"/>
              </a:spcBef>
              <a:buFontTx/>
              <a:buChar char="-"/>
            </a:pPr>
            <a:r>
              <a:rPr lang="en-US" altLang="en-US" sz="2600">
                <a:solidFill>
                  <a:schemeClr val="tx1"/>
                </a:solidFill>
              </a:rPr>
              <a:t>Death by heart failure</a:t>
            </a:r>
          </a:p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K</a:t>
            </a:r>
            <a:r>
              <a:rPr lang="en-US" altLang="en-US" sz="2800" baseline="30000">
                <a:solidFill>
                  <a:schemeClr val="tx1"/>
                </a:solidFill>
              </a:rPr>
              <a:t>+</a:t>
            </a:r>
            <a:r>
              <a:rPr lang="en-US" altLang="en-US" sz="2800">
                <a:solidFill>
                  <a:schemeClr val="tx1"/>
                </a:solidFill>
              </a:rPr>
              <a:t> too low:</a:t>
            </a:r>
          </a:p>
          <a:p>
            <a:pPr lvl="1" algn="l">
              <a:spcBef>
                <a:spcPct val="50000"/>
              </a:spcBef>
              <a:buFontTx/>
              <a:buChar char="-"/>
            </a:pPr>
            <a:r>
              <a:rPr lang="en-US" altLang="en-US" sz="2600">
                <a:solidFill>
                  <a:schemeClr val="tx1"/>
                </a:solidFill>
              </a:rPr>
              <a:t>Death by heart failure</a:t>
            </a:r>
            <a:endParaRPr lang="en-US" altLang="en-US" sz="2600">
              <a:solidFill>
                <a:schemeClr val="tx2"/>
              </a:solidFill>
            </a:endParaRPr>
          </a:p>
        </p:txBody>
      </p:sp>
      <p:sp>
        <p:nvSpPr>
          <p:cNvPr id="53254" name="TextBox 3"/>
          <p:cNvSpPr txBox="1">
            <a:spLocks noChangeArrowheads="1"/>
          </p:cNvSpPr>
          <p:nvPr/>
        </p:nvSpPr>
        <p:spPr bwMode="auto">
          <a:xfrm>
            <a:off x="533400" y="3048000"/>
            <a:ext cx="5029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lvl="1" algn="l">
              <a:spcBef>
                <a:spcPts val="125"/>
              </a:spcBef>
            </a:pPr>
            <a:r>
              <a:rPr lang="en-US" altLang="en-US" sz="2800">
                <a:solidFill>
                  <a:schemeClr val="tx1"/>
                </a:solidFill>
              </a:rPr>
              <a:t>Na</a:t>
            </a:r>
            <a:r>
              <a:rPr lang="en-US" altLang="en-US" sz="2800" baseline="30000">
                <a:solidFill>
                  <a:schemeClr val="tx1"/>
                </a:solidFill>
              </a:rPr>
              <a:t>+</a:t>
            </a:r>
            <a:r>
              <a:rPr lang="en-US" altLang="en-US" sz="2800">
                <a:solidFill>
                  <a:schemeClr val="tx1"/>
                </a:solidFill>
              </a:rPr>
              <a:t> too low: </a:t>
            </a:r>
          </a:p>
          <a:p>
            <a:pPr lvl="2" algn="l">
              <a:spcBef>
                <a:spcPts val="125"/>
              </a:spcBef>
              <a:buFontTx/>
              <a:buChar char="-"/>
            </a:pPr>
            <a:r>
              <a:rPr lang="en-US" altLang="en-US" sz="2600">
                <a:solidFill>
                  <a:schemeClr val="tx1"/>
                </a:solidFill>
              </a:rPr>
              <a:t>Decrease of urine output</a:t>
            </a:r>
          </a:p>
          <a:p>
            <a:pPr lvl="2" algn="l">
              <a:spcBef>
                <a:spcPts val="125"/>
              </a:spcBef>
              <a:buFontTx/>
              <a:buChar char="-"/>
            </a:pPr>
            <a:r>
              <a:rPr lang="en-US" altLang="en-US" sz="2600">
                <a:solidFill>
                  <a:schemeClr val="tx1"/>
                </a:solidFill>
              </a:rPr>
              <a:t>Dry mouth</a:t>
            </a:r>
          </a:p>
          <a:p>
            <a:pPr lvl="2" algn="l">
              <a:spcBef>
                <a:spcPts val="125"/>
              </a:spcBef>
              <a:buFontTx/>
              <a:buChar char="-"/>
            </a:pPr>
            <a:r>
              <a:rPr lang="en-US" altLang="en-US" sz="2600">
                <a:solidFill>
                  <a:schemeClr val="tx1"/>
                </a:solidFill>
              </a:rPr>
              <a:t>Flushed skin</a:t>
            </a:r>
          </a:p>
          <a:p>
            <a:pPr lvl="2" algn="l">
              <a:spcBef>
                <a:spcPts val="125"/>
              </a:spcBef>
              <a:buFontTx/>
              <a:buChar char="-"/>
            </a:pPr>
            <a:r>
              <a:rPr lang="en-US" altLang="en-US" sz="2600">
                <a:solidFill>
                  <a:schemeClr val="tx1"/>
                </a:solidFill>
              </a:rPr>
              <a:t>Fever</a:t>
            </a:r>
          </a:p>
          <a:p>
            <a:pPr lvl="1" algn="l">
              <a:spcBef>
                <a:spcPts val="125"/>
              </a:spcBef>
            </a:pPr>
            <a:r>
              <a:rPr lang="en-US" altLang="en-US" sz="2800">
                <a:solidFill>
                  <a:schemeClr val="tx1"/>
                </a:solidFill>
              </a:rPr>
              <a:t>Na</a:t>
            </a:r>
            <a:r>
              <a:rPr lang="en-US" altLang="en-US" sz="2800" baseline="30000">
                <a:solidFill>
                  <a:schemeClr val="tx1"/>
                </a:solidFill>
              </a:rPr>
              <a:t>+</a:t>
            </a:r>
            <a:r>
              <a:rPr lang="en-US" altLang="en-US" sz="2800">
                <a:solidFill>
                  <a:schemeClr val="tx1"/>
                </a:solidFill>
              </a:rPr>
              <a:t> too high:</a:t>
            </a:r>
          </a:p>
          <a:p>
            <a:pPr lvl="2" algn="l">
              <a:spcBef>
                <a:spcPts val="125"/>
              </a:spcBef>
              <a:buFontTx/>
              <a:buChar char="-"/>
            </a:pPr>
            <a:r>
              <a:rPr lang="en-US" altLang="en-US" sz="2600">
                <a:solidFill>
                  <a:schemeClr val="tx1"/>
                </a:solidFill>
              </a:rPr>
              <a:t>Confusion, stupor, or coma</a:t>
            </a:r>
          </a:p>
          <a:p>
            <a:pPr algn="l"/>
            <a:endParaRPr lang="en-US" altLang="en-US" sz="28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9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Biological Effects of Electrolytes in Solution (Cl</a:t>
            </a:r>
            <a:r>
              <a:rPr lang="en-US" altLang="en-US" baseline="30000" dirty="0" smtClean="0">
                <a:ea typeface="ＭＳ Ｐゴシック" pitchFamily="34" charset="-128"/>
              </a:rPr>
              <a:t>-</a:t>
            </a:r>
            <a:r>
              <a:rPr lang="en-US" altLang="en-US" dirty="0" smtClean="0">
                <a:ea typeface="ＭＳ Ｐゴシック" pitchFamily="34" charset="-128"/>
              </a:rPr>
              <a:t> and HCO</a:t>
            </a:r>
            <a:r>
              <a:rPr lang="en-US" altLang="en-US" baseline="-25000" dirty="0" smtClean="0">
                <a:ea typeface="ＭＳ Ｐゴシック" pitchFamily="34" charset="-128"/>
              </a:rPr>
              <a:t>3</a:t>
            </a:r>
            <a:r>
              <a:rPr lang="en-US" altLang="en-US" baseline="30000" dirty="0" smtClean="0">
                <a:ea typeface="ＭＳ Ｐゴシック" pitchFamily="34" charset="-128"/>
              </a:rPr>
              <a:t>-</a:t>
            </a:r>
            <a:r>
              <a:rPr lang="en-US" altLang="en-US" dirty="0" smtClean="0">
                <a:ea typeface="ＭＳ Ｐゴシック" pitchFamily="34" charset="-128"/>
              </a:rPr>
              <a:t>)</a:t>
            </a:r>
          </a:p>
        </p:txBody>
      </p:sp>
      <p:sp>
        <p:nvSpPr>
          <p:cNvPr id="54274" name="Rectangle 7"/>
          <p:cNvSpPr>
            <a:spLocks noChangeArrowheads="1"/>
          </p:cNvSpPr>
          <p:nvPr/>
        </p:nvSpPr>
        <p:spPr bwMode="auto">
          <a:xfrm rot="-5400000">
            <a:off x="-2857500" y="2933700"/>
            <a:ext cx="6629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6.5 Aqueous Solution</a:t>
            </a:r>
          </a:p>
        </p:txBody>
      </p:sp>
      <p:sp>
        <p:nvSpPr>
          <p:cNvPr id="54275" name="Rectangle 3"/>
          <p:cNvSpPr txBox="1">
            <a:spLocks noChangeArrowheads="1"/>
          </p:cNvSpPr>
          <p:nvPr/>
        </p:nvSpPr>
        <p:spPr bwMode="auto">
          <a:xfrm>
            <a:off x="990600" y="1524000"/>
            <a:ext cx="7772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3200">
                <a:solidFill>
                  <a:schemeClr val="tx2"/>
                </a:solidFill>
              </a:rPr>
              <a:t>The two most important anions in the body fluids are Cl</a:t>
            </a:r>
            <a:r>
              <a:rPr lang="en-US" altLang="en-US" sz="3200" baseline="30000">
                <a:solidFill>
                  <a:schemeClr val="tx2"/>
                </a:solidFill>
              </a:rPr>
              <a:t>−</a:t>
            </a:r>
            <a:r>
              <a:rPr lang="en-US" altLang="en-US" sz="3200">
                <a:solidFill>
                  <a:schemeClr val="tx2"/>
                </a:solidFill>
              </a:rPr>
              <a:t> and HCO</a:t>
            </a:r>
            <a:r>
              <a:rPr lang="en-US" altLang="en-US" sz="3200" baseline="-25000">
                <a:solidFill>
                  <a:schemeClr val="tx2"/>
                </a:solidFill>
              </a:rPr>
              <a:t>3</a:t>
            </a:r>
            <a:r>
              <a:rPr lang="en-US" altLang="en-US" sz="3200" baseline="30000">
                <a:solidFill>
                  <a:schemeClr val="tx2"/>
                </a:solidFill>
              </a:rPr>
              <a:t>−</a:t>
            </a: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990600" y="2667000"/>
            <a:ext cx="76200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  <a:buFont typeface="Arial" charset="0"/>
              <a:buChar char="•"/>
            </a:pPr>
            <a:r>
              <a:rPr lang="en-US" altLang="en-US" sz="3200">
                <a:solidFill>
                  <a:schemeClr val="tx2"/>
                </a:solidFill>
              </a:rPr>
              <a:t>Cl</a:t>
            </a:r>
            <a:r>
              <a:rPr lang="en-US" altLang="en-US" sz="3200" baseline="30000">
                <a:solidFill>
                  <a:schemeClr val="tx2"/>
                </a:solidFill>
              </a:rPr>
              <a:t>−</a:t>
            </a:r>
            <a:r>
              <a:rPr lang="en-US" altLang="en-US" sz="3200">
                <a:solidFill>
                  <a:schemeClr val="tx2"/>
                </a:solidFill>
              </a:rPr>
              <a:t> </a:t>
            </a:r>
          </a:p>
          <a:p>
            <a:pPr lvl="1" algn="l">
              <a:spcBef>
                <a:spcPct val="10000"/>
              </a:spcBef>
              <a:buFontTx/>
              <a:buChar char="-"/>
            </a:pPr>
            <a:r>
              <a:rPr lang="en-US" altLang="en-US" sz="2800">
                <a:solidFill>
                  <a:schemeClr val="tx1"/>
                </a:solidFill>
              </a:rPr>
              <a:t>acid/base balance</a:t>
            </a:r>
          </a:p>
          <a:p>
            <a:pPr lvl="1" algn="l">
              <a:spcBef>
                <a:spcPct val="10000"/>
              </a:spcBef>
              <a:buFontTx/>
              <a:buChar char="-"/>
            </a:pPr>
            <a:r>
              <a:rPr lang="en-US" altLang="en-US" sz="2800">
                <a:solidFill>
                  <a:schemeClr val="tx1"/>
                </a:solidFill>
              </a:rPr>
              <a:t>maintenance of osmotic pressure</a:t>
            </a:r>
          </a:p>
          <a:p>
            <a:pPr lvl="1" algn="l">
              <a:spcBef>
                <a:spcPct val="10000"/>
              </a:spcBef>
              <a:buFontTx/>
              <a:buChar char="-"/>
            </a:pPr>
            <a:r>
              <a:rPr lang="en-US" altLang="en-US" sz="2800">
                <a:solidFill>
                  <a:schemeClr val="tx1"/>
                </a:solidFill>
              </a:rPr>
              <a:t>oxygen transport by hemoglobin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990600" y="4800600"/>
            <a:ext cx="75438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  <a:buFont typeface="Arial" charset="0"/>
              <a:buChar char="•"/>
            </a:pPr>
            <a:r>
              <a:rPr lang="en-US" altLang="en-US" sz="3200">
                <a:solidFill>
                  <a:srgbClr val="003ABC"/>
                </a:solidFill>
              </a:rPr>
              <a:t>HCO</a:t>
            </a:r>
            <a:r>
              <a:rPr lang="en-US" altLang="en-US" sz="3200" baseline="-25000">
                <a:solidFill>
                  <a:srgbClr val="003ABC"/>
                </a:solidFill>
              </a:rPr>
              <a:t>3</a:t>
            </a:r>
            <a:r>
              <a:rPr lang="en-US" altLang="en-US" sz="3200" baseline="30000">
                <a:solidFill>
                  <a:srgbClr val="003ABC"/>
                </a:solidFill>
              </a:rPr>
              <a:t>−</a:t>
            </a:r>
          </a:p>
          <a:p>
            <a:pPr lvl="1" algn="l">
              <a:spcBef>
                <a:spcPct val="10000"/>
              </a:spcBef>
              <a:buFontTx/>
              <a:buChar char="-"/>
            </a:pPr>
            <a:r>
              <a:rPr lang="en-US" altLang="en-US" sz="2800">
                <a:solidFill>
                  <a:schemeClr val="tx1"/>
                </a:solidFill>
              </a:rPr>
              <a:t>form in which most waste CO</a:t>
            </a:r>
            <a:r>
              <a:rPr lang="en-US" altLang="en-US" sz="2800" baseline="-25000">
                <a:solidFill>
                  <a:schemeClr val="tx1"/>
                </a:solidFill>
              </a:rPr>
              <a:t>2</a:t>
            </a:r>
            <a:r>
              <a:rPr lang="en-US" altLang="en-US" sz="2800">
                <a:solidFill>
                  <a:schemeClr val="tx1"/>
                </a:solidFill>
              </a:rPr>
              <a:t> is removed    from the body</a:t>
            </a:r>
          </a:p>
        </p:txBody>
      </p:sp>
    </p:spTree>
    <p:extLst>
      <p:ext uri="{BB962C8B-B14F-4D97-AF65-F5344CB8AC3E}">
        <p14:creationId xmlns:p14="http://schemas.microsoft.com/office/powerpoint/2010/main" val="424432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Blood Composition and Role</a:t>
            </a:r>
          </a:p>
        </p:txBody>
      </p:sp>
      <p:sp>
        <p:nvSpPr>
          <p:cNvPr id="55298" name="Rectangle 7"/>
          <p:cNvSpPr>
            <a:spLocks noChangeArrowheads="1"/>
          </p:cNvSpPr>
          <p:nvPr/>
        </p:nvSpPr>
        <p:spPr bwMode="auto">
          <a:xfrm rot="-5400000">
            <a:off x="-2857500" y="2933700"/>
            <a:ext cx="6629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6.5 Aqueous Solution</a:t>
            </a:r>
          </a:p>
        </p:txBody>
      </p:sp>
      <p:sp>
        <p:nvSpPr>
          <p:cNvPr id="55299" name="Rectangle 3"/>
          <p:cNvSpPr txBox="1">
            <a:spLocks noChangeArrowheads="1"/>
          </p:cNvSpPr>
          <p:nvPr/>
        </p:nvSpPr>
        <p:spPr bwMode="auto">
          <a:xfrm>
            <a:off x="990600" y="1524000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3200" dirty="0">
                <a:solidFill>
                  <a:schemeClr val="tx2"/>
                </a:solidFill>
              </a:rPr>
              <a:t>A variety of proteins are also found as a colloidal dispersion in the </a:t>
            </a:r>
            <a:r>
              <a:rPr lang="en-US" altLang="en-US" sz="3200" dirty="0" smtClean="0">
                <a:solidFill>
                  <a:schemeClr val="tx2"/>
                </a:solidFill>
              </a:rPr>
              <a:t>blood</a:t>
            </a:r>
            <a:endParaRPr lang="en-US" altLang="en-US" sz="3200" dirty="0">
              <a:solidFill>
                <a:schemeClr val="tx2"/>
              </a:solidFill>
            </a:endParaRPr>
          </a:p>
          <a:p>
            <a:pPr lvl="1" algn="l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3200" dirty="0" smtClean="0">
                <a:solidFill>
                  <a:schemeClr val="tx2"/>
                </a:solidFill>
              </a:rPr>
              <a:t>Include: </a:t>
            </a:r>
          </a:p>
          <a:p>
            <a:pPr lvl="2" algn="l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400" dirty="0">
                <a:solidFill>
                  <a:schemeClr val="tx2"/>
                </a:solidFill>
              </a:rPr>
              <a:t>B</a:t>
            </a:r>
            <a:r>
              <a:rPr lang="en-US" altLang="en-US" sz="2400" dirty="0" smtClean="0">
                <a:solidFill>
                  <a:schemeClr val="tx2"/>
                </a:solidFill>
              </a:rPr>
              <a:t>lood </a:t>
            </a:r>
            <a:r>
              <a:rPr lang="en-US" altLang="en-US" sz="2400" dirty="0">
                <a:solidFill>
                  <a:schemeClr val="tx2"/>
                </a:solidFill>
              </a:rPr>
              <a:t>clotting factors </a:t>
            </a:r>
          </a:p>
          <a:p>
            <a:pPr lvl="2" algn="l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400" dirty="0">
                <a:solidFill>
                  <a:schemeClr val="tx2"/>
                </a:solidFill>
              </a:rPr>
              <a:t>A</a:t>
            </a:r>
            <a:r>
              <a:rPr lang="en-US" altLang="en-US" sz="2400" dirty="0" smtClean="0">
                <a:solidFill>
                  <a:schemeClr val="tx2"/>
                </a:solidFill>
              </a:rPr>
              <a:t>ntibodies</a:t>
            </a:r>
            <a:endParaRPr lang="en-US" altLang="en-US" sz="2400" dirty="0">
              <a:solidFill>
                <a:schemeClr val="tx2"/>
              </a:solidFill>
            </a:endParaRPr>
          </a:p>
          <a:p>
            <a:pPr lvl="2" algn="l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400" dirty="0" smtClean="0">
                <a:solidFill>
                  <a:schemeClr val="tx2"/>
                </a:solidFill>
              </a:rPr>
              <a:t>Albumins</a:t>
            </a:r>
          </a:p>
          <a:p>
            <a:pPr lvl="3" algn="l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400" dirty="0" smtClean="0">
                <a:solidFill>
                  <a:schemeClr val="tx2"/>
                </a:solidFill>
              </a:rPr>
              <a:t>Carrier </a:t>
            </a:r>
            <a:r>
              <a:rPr lang="en-US" altLang="en-US" sz="2400" dirty="0">
                <a:solidFill>
                  <a:schemeClr val="tx2"/>
                </a:solidFill>
              </a:rPr>
              <a:t>of substances that cannot dissolve in </a:t>
            </a:r>
            <a:r>
              <a:rPr lang="en-US" altLang="en-US" sz="2400" dirty="0" smtClean="0">
                <a:solidFill>
                  <a:schemeClr val="tx2"/>
                </a:solidFill>
              </a:rPr>
              <a:t>water</a:t>
            </a:r>
            <a:endParaRPr lang="en-US" altLang="en-US" sz="2400" dirty="0">
              <a:solidFill>
                <a:schemeClr val="tx2"/>
              </a:solidFill>
            </a:endParaRPr>
          </a:p>
          <a:p>
            <a:pPr algn="l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3200" dirty="0" smtClean="0">
                <a:solidFill>
                  <a:schemeClr val="tx2"/>
                </a:solidFill>
              </a:rPr>
              <a:t>Blood </a:t>
            </a:r>
            <a:r>
              <a:rPr lang="en-US" altLang="en-US" sz="3200" dirty="0">
                <a:solidFill>
                  <a:schemeClr val="tx2"/>
                </a:solidFill>
              </a:rPr>
              <a:t>also transports nutrients and waste </a:t>
            </a:r>
            <a:r>
              <a:rPr lang="en-US" altLang="en-US" sz="3200" dirty="0" smtClean="0">
                <a:solidFill>
                  <a:schemeClr val="tx2"/>
                </a:solidFill>
              </a:rPr>
              <a:t>products</a:t>
            </a:r>
            <a:endParaRPr lang="en-US" altLang="en-US" sz="3200" dirty="0">
              <a:solidFill>
                <a:schemeClr val="tx2"/>
              </a:solidFill>
            </a:endParaRPr>
          </a:p>
          <a:p>
            <a:pPr algn="l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alt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6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01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4775"/>
            <a:ext cx="296068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4483100" y="1828800"/>
            <a:ext cx="45561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lvl="1" algn="ctr">
              <a:buFontTx/>
              <a:buNone/>
            </a:pPr>
            <a:r>
              <a:rPr lang="en-US" altLang="en-US" sz="3000" b="1"/>
              <a:t>Volume =</a:t>
            </a:r>
          </a:p>
          <a:p>
            <a:pPr lvl="1" algn="ctr">
              <a:buFontTx/>
              <a:buNone/>
            </a:pPr>
            <a:r>
              <a:rPr lang="en-US" altLang="en-US" sz="3000" b="1"/>
              <a:t>Length x width x height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5167313" y="3505200"/>
            <a:ext cx="321945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lvl="1" algn="ctr">
              <a:buFontTx/>
              <a:buNone/>
            </a:pPr>
            <a:r>
              <a:rPr lang="en-US" altLang="en-US" sz="3200"/>
              <a:t>Volume =</a:t>
            </a:r>
          </a:p>
          <a:p>
            <a:pPr lvl="1" algn="ctr">
              <a:buFontTx/>
              <a:buNone/>
            </a:pPr>
            <a:r>
              <a:rPr lang="en-US" altLang="en-US" sz="3200"/>
              <a:t>1 m x 1 m x 1 m = </a:t>
            </a:r>
          </a:p>
          <a:p>
            <a:pPr lvl="1" algn="ctr">
              <a:buFontTx/>
              <a:buNone/>
            </a:pPr>
            <a:r>
              <a:rPr lang="en-US" altLang="en-US" sz="3200"/>
              <a:t>1 m</a:t>
            </a:r>
            <a:r>
              <a:rPr lang="en-US" altLang="en-US" sz="3200" baseline="30000"/>
              <a:t>3</a:t>
            </a:r>
            <a:endParaRPr lang="en-US" altLang="en-US" sz="3200"/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5503863" y="5588000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lvl="1" algn="ctr">
              <a:buFontTx/>
              <a:buNone/>
            </a:pPr>
            <a:r>
              <a:rPr lang="en-US" altLang="en-US" sz="3200"/>
              <a:t>1 m</a:t>
            </a:r>
            <a:r>
              <a:rPr lang="en-US" altLang="en-US" sz="3200" baseline="30000"/>
              <a:t>3 </a:t>
            </a:r>
            <a:r>
              <a:rPr lang="en-US" altLang="en-US" sz="3200"/>
              <a:t>= 1 L</a:t>
            </a:r>
          </a:p>
        </p:txBody>
      </p:sp>
      <p:sp>
        <p:nvSpPr>
          <p:cNvPr id="25606" name="Rectangle 2"/>
          <p:cNvSpPr>
            <a:spLocks noChangeArrowheads="1"/>
          </p:cNvSpPr>
          <p:nvPr/>
        </p:nvSpPr>
        <p:spPr bwMode="auto">
          <a:xfrm rot="-5400000">
            <a:off x="-2895600" y="28956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dirty="0">
                <a:solidFill>
                  <a:schemeClr val="bg2"/>
                </a:solidFill>
              </a:rPr>
              <a:t>1.3  The Units of Measurement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1888" y="609600"/>
            <a:ext cx="3897312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accent6"/>
                </a:solidFill>
              </a:rPr>
              <a:t>Relationship among </a:t>
            </a:r>
            <a:br>
              <a:rPr lang="en-US" sz="3200" dirty="0">
                <a:solidFill>
                  <a:schemeClr val="accent6"/>
                </a:solidFill>
              </a:rPr>
            </a:br>
            <a:r>
              <a:rPr lang="en-US" sz="3200" dirty="0">
                <a:solidFill>
                  <a:schemeClr val="accent6"/>
                </a:solidFill>
              </a:rPr>
              <a:t>various volume units</a:t>
            </a:r>
            <a:r>
              <a:rPr lang="en-US" dirty="0">
                <a:solidFill>
                  <a:schemeClr val="accent6"/>
                </a:solidFill>
              </a:rPr>
              <a:t/>
            </a:r>
            <a:br>
              <a:rPr lang="en-US" dirty="0">
                <a:solidFill>
                  <a:schemeClr val="accent6"/>
                </a:solidFill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4"/>
          <p:cNvSpPr>
            <a:spLocks noChangeArrowheads="1"/>
          </p:cNvSpPr>
          <p:nvPr/>
        </p:nvSpPr>
        <p:spPr bwMode="auto">
          <a:xfrm rot="-5400000">
            <a:off x="-2590800" y="29718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7.1 Thermodynamics</a:t>
            </a:r>
          </a:p>
        </p:txBody>
      </p:sp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System vs. Surroundings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772400" cy="39624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Absolute value for energy stored in a chemical system cannot be measured 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Can measure the </a:t>
            </a:r>
            <a:r>
              <a:rPr lang="en-US" altLang="en-US" i="1" dirty="0" smtClean="0">
                <a:solidFill>
                  <a:schemeClr val="accent2"/>
                </a:solidFill>
                <a:ea typeface="ＭＳ Ｐゴシック" pitchFamily="34" charset="-128"/>
              </a:rPr>
              <a:t>change in energy</a:t>
            </a:r>
            <a:r>
              <a:rPr lang="en-US" altLang="en-US" i="1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during these chemical changes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System</a:t>
            </a:r>
            <a:r>
              <a:rPr lang="en-US" altLang="en-US" dirty="0" smtClean="0">
                <a:ea typeface="ＭＳ Ｐゴシック" pitchFamily="34" charset="-128"/>
              </a:rPr>
              <a:t> – contains the process under study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Surroundings </a:t>
            </a:r>
            <a:r>
              <a:rPr lang="en-US" altLang="en-US" dirty="0" smtClean="0">
                <a:ea typeface="ＭＳ Ｐゴシック" pitchFamily="34" charset="-128"/>
              </a:rPr>
              <a:t>– the  rest of the universe</a:t>
            </a:r>
          </a:p>
        </p:txBody>
      </p:sp>
    </p:spTree>
    <p:extLst>
      <p:ext uri="{BB962C8B-B14F-4D97-AF65-F5344CB8AC3E}">
        <p14:creationId xmlns:p14="http://schemas.microsoft.com/office/powerpoint/2010/main" val="340776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2"/>
          <p:cNvSpPr txBox="1">
            <a:spLocks noChangeArrowheads="1"/>
          </p:cNvSpPr>
          <p:nvPr/>
        </p:nvSpPr>
        <p:spPr bwMode="auto">
          <a:xfrm>
            <a:off x="1371600" y="1600200"/>
            <a:ext cx="731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endParaRPr lang="en-US" altLang="en-US" sz="3200">
              <a:solidFill>
                <a:schemeClr val="tx1"/>
              </a:solidFill>
            </a:endParaRPr>
          </a:p>
        </p:txBody>
      </p:sp>
      <p:sp>
        <p:nvSpPr>
          <p:cNvPr id="6146" name="Rectangle 5"/>
          <p:cNvSpPr>
            <a:spLocks noChangeArrowheads="1"/>
          </p:cNvSpPr>
          <p:nvPr/>
        </p:nvSpPr>
        <p:spPr bwMode="auto">
          <a:xfrm rot="-5400000">
            <a:off x="-2590800" y="29718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7.1 Thermodynamics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858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The Chemical Reaction and Energy</a:t>
            </a: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066800"/>
            <a:ext cx="7772400" cy="1981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z="2800" smtClean="0">
                <a:ea typeface="ＭＳ Ｐゴシック" pitchFamily="34" charset="-128"/>
              </a:rPr>
              <a:t>Energy can be lost from the system to the surroundings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z="2800" smtClean="0">
                <a:ea typeface="ＭＳ Ｐゴシック" pitchFamily="34" charset="-128"/>
              </a:rPr>
              <a:t>Energy may be gained by the system at the expense of the surroundings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z="2400" smtClean="0">
                <a:ea typeface="ＭＳ Ｐゴシック" pitchFamily="34" charset="-128"/>
              </a:rPr>
              <a:t>This energy change is usually in the form of heat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z="2400" smtClean="0">
                <a:ea typeface="ＭＳ Ｐゴシック" pitchFamily="34" charset="-128"/>
              </a:rPr>
              <a:t>This change can be measured</a:t>
            </a:r>
          </a:p>
          <a:p>
            <a:pPr>
              <a:lnSpc>
                <a:spcPct val="90000"/>
              </a:lnSpc>
            </a:pPr>
            <a:endParaRPr lang="en-US" altLang="en-US" sz="2400" smtClean="0">
              <a:ea typeface="ＭＳ Ｐゴシック" pitchFamily="34" charset="-128"/>
            </a:endParaRPr>
          </a:p>
        </p:txBody>
      </p:sp>
      <p:pic>
        <p:nvPicPr>
          <p:cNvPr id="6149" name="Picture 9" descr="G:\Graphics\Powerpoint\MH_DCM\Denniston\Final files\chapter 07\Jpg\Lecture\den02621_07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013200"/>
            <a:ext cx="66294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57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772400" cy="4191000"/>
          </a:xfrm>
        </p:spPr>
        <p:txBody>
          <a:bodyPr/>
          <a:lstStyle/>
          <a:p>
            <a:pPr>
              <a:spcBef>
                <a:spcPct val="50000"/>
              </a:spcBef>
              <a:buClrTx/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First Law of Thermodynamics</a:t>
            </a:r>
            <a:r>
              <a:rPr lang="en-US" altLang="en-US" b="1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– energy of the universe is constant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dirty="0" smtClean="0">
                <a:ea typeface="ＭＳ Ｐゴシック" pitchFamily="34" charset="-128"/>
              </a:rPr>
              <a:t>This law is also called the 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</a:rPr>
              <a:t>Law of Conservation of Energy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dirty="0" smtClean="0">
                <a:solidFill>
                  <a:srgbClr val="006600"/>
                </a:solidFill>
                <a:ea typeface="ＭＳ Ｐゴシック" pitchFamily="34" charset="-128"/>
              </a:rPr>
              <a:t>Where does the reaction energy come from that is released and where does the energy go when it is absorbed?</a:t>
            </a:r>
          </a:p>
        </p:txBody>
      </p:sp>
      <p:sp>
        <p:nvSpPr>
          <p:cNvPr id="7170" name="Rectangle 8"/>
          <p:cNvSpPr>
            <a:spLocks noChangeArrowheads="1"/>
          </p:cNvSpPr>
          <p:nvPr/>
        </p:nvSpPr>
        <p:spPr bwMode="auto">
          <a:xfrm rot="-5400000">
            <a:off x="-2590800" y="29718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7.1 Thermodynamics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The First Law of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385336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ChangeArrowheads="1"/>
          </p:cNvSpPr>
          <p:nvPr/>
        </p:nvSpPr>
        <p:spPr bwMode="auto">
          <a:xfrm rot="-5400000">
            <a:off x="-2590800" y="29718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chemeClr val="bg2"/>
                </a:solidFill>
              </a:rPr>
              <a:t>7.1 Thermodynamics</a:t>
            </a:r>
          </a:p>
        </p:txBody>
      </p:sp>
      <p:sp>
        <p:nvSpPr>
          <p:cNvPr id="12290" name="Rectangle 9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762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Enthalpy</a:t>
            </a:r>
          </a:p>
        </p:txBody>
      </p:sp>
      <p:sp>
        <p:nvSpPr>
          <p:cNvPr id="2150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0"/>
            <a:ext cx="7772400" cy="4800600"/>
          </a:xfrm>
        </p:spPr>
        <p:txBody>
          <a:bodyPr/>
          <a:lstStyle/>
          <a:p>
            <a:pPr>
              <a:spcBef>
                <a:spcPct val="50000"/>
              </a:spcBef>
              <a:buClrTx/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Enthalpy</a:t>
            </a:r>
            <a:r>
              <a:rPr lang="en-US" altLang="en-US" dirty="0" smtClean="0">
                <a:ea typeface="ＭＳ Ｐゴシック" pitchFamily="34" charset="-128"/>
              </a:rPr>
              <a:t> – represents heat energy</a:t>
            </a:r>
          </a:p>
          <a:p>
            <a:pPr>
              <a:spcBef>
                <a:spcPct val="50000"/>
              </a:spcBef>
            </a:pPr>
            <a:r>
              <a:rPr lang="en-US" altLang="en-US" i="1" dirty="0" smtClean="0">
                <a:ea typeface="ＭＳ Ｐゴシック" pitchFamily="34" charset="-128"/>
              </a:rPr>
              <a:t>Change in Enthalpy (</a:t>
            </a:r>
            <a:r>
              <a:rPr lang="en-US" altLang="en-US" dirty="0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i="1" dirty="0" smtClean="0">
                <a:ea typeface="ＭＳ Ｐゴシック" pitchFamily="34" charset="-128"/>
              </a:rPr>
              <a:t>H) </a:t>
            </a:r>
            <a:r>
              <a:rPr lang="en-US" altLang="en-US" dirty="0" smtClean="0">
                <a:ea typeface="ＭＳ Ｐゴシック" pitchFamily="34" charset="-128"/>
              </a:rPr>
              <a:t>– energy difference between the products and reactants of a chemical reaction</a:t>
            </a:r>
          </a:p>
          <a:p>
            <a:pPr>
              <a:spcBef>
                <a:spcPts val="1275"/>
              </a:spcBef>
            </a:pPr>
            <a:r>
              <a:rPr lang="en-US" altLang="en-US" dirty="0" smtClean="0">
                <a:ea typeface="ＭＳ Ｐゴシック" pitchFamily="34" charset="-128"/>
              </a:rPr>
              <a:t>The </a:t>
            </a:r>
            <a:r>
              <a:rPr lang="en-US" altLang="en-US" dirty="0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i="1" dirty="0" smtClean="0">
                <a:ea typeface="ＭＳ Ｐゴシック" pitchFamily="34" charset="-128"/>
              </a:rPr>
              <a:t>H</a:t>
            </a:r>
            <a:r>
              <a:rPr lang="en-US" altLang="en-US" dirty="0" smtClean="0">
                <a:ea typeface="ＭＳ Ｐゴシック" pitchFamily="34" charset="-128"/>
              </a:rPr>
              <a:t> over the course of a reaction can be determined by: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pitchFamily="34" charset="-128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dirty="0" err="1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i="1" dirty="0" err="1" smtClean="0">
                <a:ea typeface="ＭＳ Ｐゴシック" pitchFamily="34" charset="-128"/>
              </a:rPr>
              <a:t>H</a:t>
            </a:r>
            <a:r>
              <a:rPr lang="en-US" altLang="en-US" i="1" baseline="-25000" dirty="0" err="1" smtClean="0">
                <a:ea typeface="ＭＳ Ｐゴシック" pitchFamily="34" charset="-128"/>
              </a:rPr>
              <a:t>reaction</a:t>
            </a:r>
            <a:r>
              <a:rPr lang="en-US" altLang="en-US" i="1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= </a:t>
            </a:r>
            <a:r>
              <a:rPr lang="en-US" altLang="en-US" dirty="0" err="1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i="1" dirty="0" err="1" smtClean="0">
                <a:ea typeface="ＭＳ Ｐゴシック" pitchFamily="34" charset="-128"/>
              </a:rPr>
              <a:t>H</a:t>
            </a:r>
            <a:r>
              <a:rPr lang="en-US" altLang="en-US" i="1" baseline="-25000" dirty="0" err="1" smtClean="0">
                <a:ea typeface="ＭＳ Ｐゴシック" pitchFamily="34" charset="-128"/>
              </a:rPr>
              <a:t>products</a:t>
            </a:r>
            <a:r>
              <a:rPr lang="en-US" altLang="en-US" dirty="0" smtClean="0">
                <a:latin typeface="Symbol" pitchFamily="18" charset="2"/>
                <a:ea typeface="ＭＳ Ｐゴシック" pitchFamily="34" charset="-128"/>
              </a:rPr>
              <a:t> - </a:t>
            </a:r>
            <a:r>
              <a:rPr lang="en-US" altLang="en-US" dirty="0" err="1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i="1" dirty="0" err="1" smtClean="0">
                <a:ea typeface="ＭＳ Ｐゴシック" pitchFamily="34" charset="-128"/>
              </a:rPr>
              <a:t>H</a:t>
            </a:r>
            <a:r>
              <a:rPr lang="en-US" altLang="en-US" i="1" baseline="-25000" dirty="0" err="1" smtClean="0">
                <a:ea typeface="ＭＳ Ｐゴシック" pitchFamily="34" charset="-128"/>
              </a:rPr>
              <a:t>reactants</a:t>
            </a:r>
            <a:endParaRPr lang="en-US" altLang="en-US" i="1" dirty="0" smtClean="0">
              <a:ea typeface="ＭＳ Ｐゴシック" pitchFamily="34" charset="-128"/>
            </a:endParaRPr>
          </a:p>
        </p:txBody>
      </p:sp>
      <p:grpSp>
        <p:nvGrpSpPr>
          <p:cNvPr id="12292" name="Group 9"/>
          <p:cNvGrpSpPr>
            <a:grpSpLocks/>
          </p:cNvGrpSpPr>
          <p:nvPr/>
        </p:nvGrpSpPr>
        <p:grpSpPr bwMode="auto">
          <a:xfrm>
            <a:off x="8077200" y="1295400"/>
            <a:ext cx="762000" cy="523875"/>
            <a:chOff x="3962400" y="5791200"/>
            <a:chExt cx="762000" cy="523220"/>
          </a:xfrm>
        </p:grpSpPr>
        <p:sp>
          <p:nvSpPr>
            <p:cNvPr id="12293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12294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19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3"/>
          <p:cNvSpPr txBox="1">
            <a:spLocks noChangeArrowheads="1"/>
          </p:cNvSpPr>
          <p:nvPr/>
        </p:nvSpPr>
        <p:spPr bwMode="auto">
          <a:xfrm>
            <a:off x="1736725" y="1714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endParaRPr lang="en-US" altLang="en-US" sz="3200" b="1">
              <a:solidFill>
                <a:srgbClr val="800080"/>
              </a:solidFill>
            </a:endParaRPr>
          </a:p>
        </p:txBody>
      </p:sp>
      <p:sp>
        <p:nvSpPr>
          <p:cNvPr id="16386" name="Rectangle 7"/>
          <p:cNvSpPr>
            <a:spLocks noChangeArrowheads="1"/>
          </p:cNvSpPr>
          <p:nvPr/>
        </p:nvSpPr>
        <p:spPr bwMode="auto">
          <a:xfrm rot="-5400000">
            <a:off x="-2590800" y="29718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7.1 Thermodynamics</a:t>
            </a:r>
          </a:p>
        </p:txBody>
      </p:sp>
      <p:sp>
        <p:nvSpPr>
          <p:cNvPr id="16387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763000" cy="762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The Second Law of Thermodynamics</a:t>
            </a:r>
          </a:p>
        </p:txBody>
      </p:sp>
      <p:sp>
        <p:nvSpPr>
          <p:cNvPr id="25605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7391400" cy="4876800"/>
          </a:xfrm>
        </p:spPr>
        <p:txBody>
          <a:bodyPr/>
          <a:lstStyle/>
          <a:p>
            <a:pPr>
              <a:spcBef>
                <a:spcPct val="50000"/>
              </a:spcBef>
              <a:buClrTx/>
            </a:pPr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Second Law of Thermodynamics</a:t>
            </a:r>
            <a:r>
              <a:rPr lang="en-US" altLang="en-US" sz="2800" b="1" dirty="0" smtClean="0">
                <a:ea typeface="ＭＳ Ｐゴシック" pitchFamily="34" charset="-128"/>
              </a:rPr>
              <a:t> </a:t>
            </a:r>
            <a:r>
              <a:rPr lang="en-US" altLang="en-US" sz="2800" dirty="0" smtClean="0">
                <a:ea typeface="ＭＳ Ｐゴシック" pitchFamily="34" charset="-128"/>
              </a:rPr>
              <a:t>– the universe spontaneously tends toward increasing disorder or randomness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Entropy</a:t>
            </a:r>
            <a:r>
              <a:rPr lang="en-US" altLang="en-US" sz="2800" dirty="0" smtClean="0">
                <a:ea typeface="ＭＳ Ｐゴシック" pitchFamily="34" charset="-128"/>
              </a:rPr>
              <a:t> (</a:t>
            </a:r>
            <a:r>
              <a:rPr lang="en-US" altLang="en-US" sz="2800" i="1" dirty="0" smtClean="0">
                <a:ea typeface="ＭＳ Ｐゴシック" pitchFamily="34" charset="-128"/>
              </a:rPr>
              <a:t>S</a:t>
            </a:r>
            <a:r>
              <a:rPr lang="en-US" altLang="en-US" sz="2800" dirty="0" smtClean="0">
                <a:ea typeface="ＭＳ Ｐゴシック" pitchFamily="34" charset="-128"/>
              </a:rPr>
              <a:t>) – a measure of the randomness of a chemical system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400" dirty="0" smtClean="0">
                <a:ea typeface="ＭＳ Ｐゴシック" pitchFamily="34" charset="-128"/>
              </a:rPr>
              <a:t>High entropy – highly disordered system, the absence of a regular, repeating pattern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400" dirty="0" smtClean="0">
                <a:ea typeface="ＭＳ Ｐゴシック" pitchFamily="34" charset="-128"/>
              </a:rPr>
              <a:t>Low entropy – well organized system such as a crystalline structure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400" dirty="0" smtClean="0">
                <a:ea typeface="ＭＳ Ｐゴシック" pitchFamily="34" charset="-128"/>
              </a:rPr>
              <a:t>No such thing as negative entropy</a:t>
            </a:r>
            <a:endParaRPr lang="en-US" altLang="en-US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altLang="en-US" sz="2800" dirty="0" smtClean="0">
              <a:ea typeface="ＭＳ Ｐゴシック" pitchFamily="34" charset="-128"/>
            </a:endParaRPr>
          </a:p>
        </p:txBody>
      </p:sp>
      <p:grpSp>
        <p:nvGrpSpPr>
          <p:cNvPr id="16389" name="Group 9"/>
          <p:cNvGrpSpPr>
            <a:grpSpLocks/>
          </p:cNvGrpSpPr>
          <p:nvPr/>
        </p:nvGrpSpPr>
        <p:grpSpPr bwMode="auto">
          <a:xfrm>
            <a:off x="8077200" y="914400"/>
            <a:ext cx="762000" cy="523875"/>
            <a:chOff x="3962400" y="5791200"/>
            <a:chExt cx="762000" cy="523220"/>
          </a:xfrm>
        </p:grpSpPr>
        <p:sp>
          <p:nvSpPr>
            <p:cNvPr id="16390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16391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305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/>
          <p:cNvSpPr txBox="1">
            <a:spLocks noChangeArrowheads="1"/>
          </p:cNvSpPr>
          <p:nvPr/>
        </p:nvSpPr>
        <p:spPr bwMode="auto">
          <a:xfrm>
            <a:off x="1676400" y="5791200"/>
            <a:ext cx="6994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 dirty="0">
                <a:solidFill>
                  <a:schemeClr val="tx1"/>
                </a:solidFill>
              </a:rPr>
              <a:t>All of these processes have a </a:t>
            </a:r>
            <a:r>
              <a:rPr lang="en-US" altLang="en-US" sz="3200" i="1" dirty="0">
                <a:solidFill>
                  <a:schemeClr val="tx1"/>
                </a:solidFill>
              </a:rPr>
              <a:t>positive </a:t>
            </a:r>
            <a:r>
              <a:rPr lang="en-US" altLang="en-US" sz="3200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altLang="en-US" sz="3200" i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9458" name="Rectangle 5"/>
          <p:cNvSpPr>
            <a:spLocks noChangeArrowheads="1"/>
          </p:cNvSpPr>
          <p:nvPr/>
        </p:nvSpPr>
        <p:spPr bwMode="auto">
          <a:xfrm rot="-5400000">
            <a:off x="-2590800" y="29718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7.1 Thermodynamics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The Second Law of Thermodynamics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Representation</a:t>
            </a:r>
          </a:p>
        </p:txBody>
      </p:sp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62125"/>
            <a:ext cx="25146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74988"/>
            <a:ext cx="25146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21200"/>
            <a:ext cx="2514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4953000" y="1447800"/>
            <a:ext cx="29718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 b="1">
                <a:solidFill>
                  <a:schemeClr val="tx2"/>
                </a:solidFill>
              </a:rPr>
              <a:t>Phase change</a:t>
            </a:r>
          </a:p>
          <a:p>
            <a:pPr algn="l">
              <a:lnSpc>
                <a:spcPct val="70000"/>
              </a:lnSpc>
            </a:pPr>
            <a:endParaRPr lang="en-US" altLang="en-US" sz="2800">
              <a:solidFill>
                <a:schemeClr val="tx1"/>
              </a:solidFill>
            </a:endParaRPr>
          </a:p>
          <a:p>
            <a:pPr algn="l">
              <a:lnSpc>
                <a:spcPct val="70000"/>
              </a:lnSpc>
            </a:pPr>
            <a:r>
              <a:rPr lang="en-US" altLang="en-US" sz="2800">
                <a:solidFill>
                  <a:schemeClr val="tx1"/>
                </a:solidFill>
              </a:rPr>
              <a:t>         Melting  </a:t>
            </a:r>
          </a:p>
          <a:p>
            <a:pPr algn="l"/>
            <a:endParaRPr lang="en-US" altLang="en-US" sz="2800">
              <a:solidFill>
                <a:schemeClr val="tx1"/>
              </a:solidFill>
            </a:endParaRPr>
          </a:p>
          <a:p>
            <a:pPr algn="l"/>
            <a:endParaRPr lang="en-US" altLang="en-US" sz="2800">
              <a:solidFill>
                <a:schemeClr val="tx1"/>
              </a:solidFill>
            </a:endParaRPr>
          </a:p>
          <a:p>
            <a:pPr algn="l"/>
            <a:r>
              <a:rPr lang="en-US" altLang="en-US" sz="2800">
                <a:solidFill>
                  <a:schemeClr val="tx1"/>
                </a:solidFill>
              </a:rPr>
              <a:t>     Vaporization</a:t>
            </a:r>
          </a:p>
          <a:p>
            <a:pPr algn="l"/>
            <a:endParaRPr lang="en-US" altLang="en-US" sz="2800">
              <a:solidFill>
                <a:schemeClr val="tx1"/>
              </a:solidFill>
            </a:endParaRPr>
          </a:p>
          <a:p>
            <a:pPr algn="l"/>
            <a:endParaRPr lang="en-US" altLang="en-US" sz="2800">
              <a:solidFill>
                <a:schemeClr val="tx1"/>
              </a:solidFill>
            </a:endParaRPr>
          </a:p>
          <a:p>
            <a:pPr algn="l"/>
            <a:r>
              <a:rPr lang="en-US" altLang="en-US" sz="2800">
                <a:solidFill>
                  <a:schemeClr val="tx1"/>
                </a:solidFill>
              </a:rPr>
              <a:t>      Dissolution</a:t>
            </a:r>
          </a:p>
        </p:txBody>
      </p:sp>
    </p:spTree>
    <p:extLst>
      <p:ext uri="{BB962C8B-B14F-4D97-AF65-F5344CB8AC3E}">
        <p14:creationId xmlns:p14="http://schemas.microsoft.com/office/powerpoint/2010/main" val="299463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772400" cy="4724400"/>
          </a:xfrm>
        </p:spPr>
        <p:txBody>
          <a:bodyPr/>
          <a:lstStyle/>
          <a:p>
            <a:pPr>
              <a:spcBef>
                <a:spcPct val="50000"/>
              </a:spcBef>
              <a:buClrTx/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Free energy (</a:t>
            </a:r>
            <a:r>
              <a:rPr lang="en-US" altLang="en-US" b="1" dirty="0" smtClean="0">
                <a:solidFill>
                  <a:schemeClr val="accent2"/>
                </a:solidFill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b="1" i="1" dirty="0" smtClean="0">
                <a:solidFill>
                  <a:schemeClr val="accent2"/>
                </a:solidFill>
                <a:ea typeface="ＭＳ Ｐゴシック" pitchFamily="34" charset="-128"/>
              </a:rPr>
              <a:t>G</a:t>
            </a: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)</a:t>
            </a:r>
            <a:r>
              <a:rPr lang="en-US" altLang="en-US" dirty="0" smtClean="0">
                <a:ea typeface="ＭＳ Ｐゴシック" pitchFamily="34" charset="-128"/>
              </a:rPr>
              <a:t> – </a:t>
            </a: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represents the combined contribution of the enthalpy and entropy values for a chemical reaction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Free energy predicts spontaneity of chemical reactions</a:t>
            </a:r>
          </a:p>
          <a:p>
            <a:pPr lvl="1"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Negative </a:t>
            </a:r>
            <a:r>
              <a:rPr lang="en-US" altLang="en-US" dirty="0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dirty="0" smtClean="0">
                <a:ea typeface="ＭＳ Ｐゴシック" pitchFamily="34" charset="-128"/>
              </a:rPr>
              <a:t>G, always Spontaneous</a:t>
            </a:r>
          </a:p>
          <a:p>
            <a:pPr lvl="1"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Positive </a:t>
            </a:r>
            <a:r>
              <a:rPr lang="en-US" altLang="en-US" dirty="0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dirty="0" smtClean="0">
                <a:ea typeface="ＭＳ Ｐゴシック" pitchFamily="34" charset="-128"/>
              </a:rPr>
              <a:t>G, never Spontaneous</a:t>
            </a: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5191125" y="3811588"/>
            <a:ext cx="2758063" cy="584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 dirty="0" smtClean="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altLang="en-US" sz="3200" i="1" dirty="0" smtClean="0">
                <a:solidFill>
                  <a:schemeClr val="accent2"/>
                </a:solidFill>
              </a:rPr>
              <a:t>G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>
                <a:solidFill>
                  <a:schemeClr val="tx1"/>
                </a:solidFill>
              </a:rPr>
              <a:t>= </a:t>
            </a:r>
            <a:r>
              <a:rPr lang="en-US" altLang="en-US" sz="3200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altLang="en-US" sz="3200" i="1" dirty="0" smtClean="0">
                <a:solidFill>
                  <a:schemeClr val="tx1"/>
                </a:solidFill>
              </a:rPr>
              <a:t>H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>
                <a:solidFill>
                  <a:schemeClr val="tx1"/>
                </a:solidFill>
              </a:rPr>
              <a:t>- </a:t>
            </a:r>
            <a:r>
              <a:rPr lang="en-US" altLang="en-US" sz="3200" dirty="0" smtClean="0">
                <a:solidFill>
                  <a:schemeClr val="tx2"/>
                </a:solidFill>
              </a:rPr>
              <a:t>T</a:t>
            </a:r>
            <a:r>
              <a:rPr lang="en-US" altLang="en-US" sz="3200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altLang="en-US" sz="3200" i="1" dirty="0" smtClean="0">
                <a:solidFill>
                  <a:schemeClr val="tx1"/>
                </a:solidFill>
              </a:rPr>
              <a:t>S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22531" name="Line 7"/>
          <p:cNvSpPr>
            <a:spLocks noChangeShapeType="1"/>
          </p:cNvSpPr>
          <p:nvPr/>
        </p:nvSpPr>
        <p:spPr bwMode="auto">
          <a:xfrm flipH="1" flipV="1">
            <a:off x="7543800" y="44196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7239000" y="4953000"/>
            <a:ext cx="17526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2"/>
                </a:solidFill>
              </a:rPr>
              <a:t>T in Kelvin</a:t>
            </a:r>
          </a:p>
        </p:txBody>
      </p:sp>
      <p:sp>
        <p:nvSpPr>
          <p:cNvPr id="22533" name="Rectangle 12"/>
          <p:cNvSpPr>
            <a:spLocks noChangeArrowheads="1"/>
          </p:cNvSpPr>
          <p:nvPr/>
        </p:nvSpPr>
        <p:spPr bwMode="auto">
          <a:xfrm rot="-5400000">
            <a:off x="-2590800" y="29718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7.1 Thermodynamics</a:t>
            </a:r>
          </a:p>
        </p:txBody>
      </p:sp>
      <p:sp>
        <p:nvSpPr>
          <p:cNvPr id="22534" name="Rectangle 14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6858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Free Energy and Spontaneity </a:t>
            </a:r>
          </a:p>
        </p:txBody>
      </p:sp>
      <p:grpSp>
        <p:nvGrpSpPr>
          <p:cNvPr id="22535" name="Group 9"/>
          <p:cNvGrpSpPr>
            <a:grpSpLocks/>
          </p:cNvGrpSpPr>
          <p:nvPr/>
        </p:nvGrpSpPr>
        <p:grpSpPr bwMode="auto">
          <a:xfrm>
            <a:off x="8153400" y="762000"/>
            <a:ext cx="762000" cy="523875"/>
            <a:chOff x="3962400" y="5791200"/>
            <a:chExt cx="762000" cy="523220"/>
          </a:xfrm>
        </p:grpSpPr>
        <p:sp>
          <p:nvSpPr>
            <p:cNvPr id="22536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22537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233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7.2 Experimental Determination of Energy Change in Reactions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4800600" cy="487680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Calorimetry</a:t>
            </a:r>
            <a:r>
              <a:rPr lang="en-US" altLang="en-US" sz="2800" dirty="0" smtClean="0">
                <a:ea typeface="ＭＳ Ｐゴシック" pitchFamily="34" charset="-128"/>
              </a:rPr>
              <a:t> – the measurement of heat energy changes in a reaction</a:t>
            </a:r>
          </a:p>
          <a:p>
            <a:pPr>
              <a:spcBef>
                <a:spcPts val="1275"/>
              </a:spcBef>
            </a:pPr>
            <a:r>
              <a:rPr lang="en-US" altLang="en-US" sz="2800" dirty="0" smtClean="0">
                <a:solidFill>
                  <a:schemeClr val="accent2"/>
                </a:solidFill>
                <a:ea typeface="ＭＳ Ｐゴシック" pitchFamily="34" charset="-128"/>
              </a:rPr>
              <a:t>Calorimeter</a:t>
            </a:r>
            <a:r>
              <a:rPr lang="en-US" altLang="en-US" sz="2800" dirty="0" smtClean="0">
                <a:ea typeface="ＭＳ Ｐゴシック" pitchFamily="34" charset="-128"/>
              </a:rPr>
              <a:t> – device which measures heat changes in calories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2800" dirty="0" smtClean="0">
                <a:ea typeface="ＭＳ Ｐゴシック" pitchFamily="34" charset="-128"/>
              </a:rPr>
              <a:t>The change in temperature is used to measure the loss or gain of heat</a:t>
            </a:r>
          </a:p>
        </p:txBody>
      </p:sp>
      <p:pic>
        <p:nvPicPr>
          <p:cNvPr id="24579" name="Picture 4" descr="den17841_08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1676400"/>
            <a:ext cx="280828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0" name="Group 9"/>
          <p:cNvGrpSpPr>
            <a:grpSpLocks/>
          </p:cNvGrpSpPr>
          <p:nvPr/>
        </p:nvGrpSpPr>
        <p:grpSpPr bwMode="auto">
          <a:xfrm>
            <a:off x="8077200" y="1533525"/>
            <a:ext cx="762000" cy="523875"/>
            <a:chOff x="3962400" y="5791200"/>
            <a:chExt cx="762000" cy="523220"/>
          </a:xfrm>
        </p:grpSpPr>
        <p:sp>
          <p:nvSpPr>
            <p:cNvPr id="24581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3</a:t>
              </a:r>
            </a:p>
          </p:txBody>
        </p:sp>
        <p:sp>
          <p:nvSpPr>
            <p:cNvPr id="24582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56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8"/>
          <p:cNvSpPr>
            <a:spLocks noChangeArrowheads="1"/>
          </p:cNvSpPr>
          <p:nvPr/>
        </p:nvSpPr>
        <p:spPr bwMode="auto">
          <a:xfrm rot="-5400000">
            <a:off x="-2514600" y="2895600"/>
            <a:ext cx="617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000">
                <a:solidFill>
                  <a:schemeClr val="bg2"/>
                </a:solidFill>
              </a:rPr>
              <a:t>7.2 Determination of Energy Change in Reactions</a:t>
            </a:r>
          </a:p>
        </p:txBody>
      </p:sp>
      <p:sp>
        <p:nvSpPr>
          <p:cNvPr id="29698" name="Rectangle 9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8001000" cy="9906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Bomb Calorimeter and Measurement of Calories in Foods</a:t>
            </a:r>
          </a:p>
        </p:txBody>
      </p:sp>
      <p:sp>
        <p:nvSpPr>
          <p:cNvPr id="29699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1" y="2427589"/>
            <a:ext cx="3352800" cy="2133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chemeClr val="accent2"/>
                </a:solidFill>
                <a:ea typeface="ＭＳ Ｐゴシック" pitchFamily="34" charset="-128"/>
              </a:rPr>
              <a:t>nutritional </a:t>
            </a:r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C</a:t>
            </a:r>
            <a:r>
              <a:rPr lang="en-US" altLang="en-US" sz="2800" dirty="0" smtClean="0">
                <a:solidFill>
                  <a:schemeClr val="accent2"/>
                </a:solidFill>
                <a:ea typeface="ＭＳ Ｐゴシック" pitchFamily="34" charset="-128"/>
              </a:rPr>
              <a:t>alorie</a:t>
            </a:r>
            <a:r>
              <a:rPr lang="en-US" altLang="en-US" sz="28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</a:rPr>
              <a:t>(large </a:t>
            </a:r>
            <a:r>
              <a:rPr lang="ja-JP" altLang="en-US" sz="2000" dirty="0" smtClean="0">
                <a:ea typeface="ＭＳ Ｐゴシック" pitchFamily="34" charset="-128"/>
              </a:rPr>
              <a:t>“</a:t>
            </a:r>
            <a:r>
              <a:rPr lang="en-US" altLang="ja-JP" sz="2000" dirty="0" smtClean="0">
                <a:ea typeface="ＭＳ Ｐゴシック" pitchFamily="34" charset="-128"/>
              </a:rPr>
              <a:t>C</a:t>
            </a:r>
            <a:r>
              <a:rPr lang="ja-JP" altLang="en-US" sz="2000" dirty="0" smtClean="0">
                <a:ea typeface="ＭＳ Ｐゴシック" pitchFamily="34" charset="-128"/>
              </a:rPr>
              <a:t>”</a:t>
            </a:r>
            <a:r>
              <a:rPr lang="en-US" altLang="ja-JP" sz="2000" dirty="0" smtClean="0">
                <a:ea typeface="ＭＳ Ｐゴシック" pitchFamily="34" charset="-128"/>
              </a:rPr>
              <a:t> Calorie)</a:t>
            </a:r>
            <a:r>
              <a:rPr lang="en-US" altLang="ja-JP" sz="2800" dirty="0" smtClean="0">
                <a:ea typeface="ＭＳ Ｐゴシック" pitchFamily="34" charset="-128"/>
              </a:rPr>
              <a:t> =</a:t>
            </a:r>
            <a:br>
              <a:rPr lang="en-US" altLang="ja-JP" sz="2800" dirty="0" smtClean="0">
                <a:ea typeface="ＭＳ Ｐゴシック" pitchFamily="34" charset="-128"/>
              </a:rPr>
            </a:br>
            <a:r>
              <a:rPr lang="en-US" altLang="ja-JP" sz="2800" dirty="0" smtClean="0">
                <a:ea typeface="ＭＳ Ｐゴシック" pitchFamily="34" charset="-128"/>
              </a:rPr>
              <a:t> 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1 kilocalorie </a:t>
            </a:r>
            <a:r>
              <a:rPr lang="en-US" altLang="en-US" sz="2000" dirty="0" smtClean="0">
                <a:ea typeface="ＭＳ Ｐゴシック" pitchFamily="34" charset="-128"/>
              </a:rPr>
              <a:t>(1kcal)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1000 calories</a:t>
            </a:r>
          </a:p>
        </p:txBody>
      </p:sp>
      <p:grpSp>
        <p:nvGrpSpPr>
          <p:cNvPr id="29700" name="Group 9"/>
          <p:cNvGrpSpPr>
            <a:grpSpLocks/>
          </p:cNvGrpSpPr>
          <p:nvPr/>
        </p:nvGrpSpPr>
        <p:grpSpPr bwMode="auto">
          <a:xfrm>
            <a:off x="8077200" y="1295400"/>
            <a:ext cx="762000" cy="523875"/>
            <a:chOff x="3962400" y="5791200"/>
            <a:chExt cx="762000" cy="523220"/>
          </a:xfrm>
        </p:grpSpPr>
        <p:sp>
          <p:nvSpPr>
            <p:cNvPr id="29703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3</a:t>
              </a:r>
            </a:p>
          </p:txBody>
        </p:sp>
        <p:sp>
          <p:nvSpPr>
            <p:cNvPr id="29704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29701" name="Picture 10" descr="G:\Graphics\Powerpoint\MH_DCM\Denniston\Final files\chapter 07\Jpg\Line Art\den02621_07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828799"/>
            <a:ext cx="4343400" cy="33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1"/>
          <p:cNvSpPr txBox="1">
            <a:spLocks noChangeArrowheads="1"/>
          </p:cNvSpPr>
          <p:nvPr/>
        </p:nvSpPr>
        <p:spPr bwMode="auto">
          <a:xfrm>
            <a:off x="1143001" y="5257800"/>
            <a:ext cx="7467599" cy="140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lvl="1" algn="l">
              <a:lnSpc>
                <a:spcPct val="90000"/>
              </a:lnSpc>
              <a:spcBef>
                <a:spcPct val="25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tx2"/>
                </a:solidFill>
              </a:rPr>
              <a:t>Fuel </a:t>
            </a:r>
            <a:r>
              <a:rPr lang="en-US" altLang="en-US" sz="2800" dirty="0">
                <a:solidFill>
                  <a:schemeClr val="tx2"/>
                </a:solidFill>
              </a:rPr>
              <a:t>value of food</a:t>
            </a:r>
          </a:p>
          <a:p>
            <a:pPr lvl="1" algn="l">
              <a:lnSpc>
                <a:spcPct val="90000"/>
              </a:lnSpc>
              <a:spcBef>
                <a:spcPct val="25000"/>
              </a:spcBef>
              <a:buFontTx/>
              <a:buChar char="•"/>
            </a:pPr>
            <a:r>
              <a:rPr lang="en-US" altLang="en-US" sz="2800" dirty="0">
                <a:solidFill>
                  <a:schemeClr val="tx2"/>
                </a:solidFill>
              </a:rPr>
              <a:t>Bomb </a:t>
            </a:r>
            <a:r>
              <a:rPr lang="en-US" altLang="en-US" sz="2800" dirty="0" smtClean="0">
                <a:solidFill>
                  <a:schemeClr val="tx2"/>
                </a:solidFill>
              </a:rPr>
              <a:t>calorimeter </a:t>
            </a:r>
            <a:r>
              <a:rPr lang="en-US" altLang="en-US" sz="2800" dirty="0">
                <a:solidFill>
                  <a:schemeClr val="tx2"/>
                </a:solidFill>
              </a:rPr>
              <a:t>is used to measure </a:t>
            </a:r>
            <a:r>
              <a:rPr lang="en-US" altLang="en-US" sz="2800" b="1" dirty="0" smtClean="0">
                <a:solidFill>
                  <a:schemeClr val="tx2"/>
                </a:solidFill>
              </a:rPr>
              <a:t>Cal</a:t>
            </a:r>
            <a:endParaRPr lang="en-US" altLang="en-US" sz="2800" b="1" dirty="0">
              <a:solidFill>
                <a:schemeClr val="tx2"/>
              </a:solidFill>
            </a:endParaRPr>
          </a:p>
          <a:p>
            <a:pPr algn="l"/>
            <a:endParaRPr lang="en-US" alt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9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Kinetic Information</a:t>
            </a:r>
          </a:p>
        </p:txBody>
      </p:sp>
      <p:sp>
        <p:nvSpPr>
          <p:cNvPr id="3379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43000" y="1295400"/>
            <a:ext cx="77724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Kinetic information represents changes over time, seen here: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disappearance of reactant, </a:t>
            </a: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A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appearance of product, </a:t>
            </a:r>
            <a:r>
              <a:rPr lang="en-US" altLang="en-US" smtClean="0">
                <a:solidFill>
                  <a:srgbClr val="B43930"/>
                </a:solidFill>
                <a:ea typeface="ＭＳ Ｐゴシック" pitchFamily="34" charset="-128"/>
              </a:rPr>
              <a:t>B</a:t>
            </a: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 rot="-5400000">
            <a:off x="-2286000" y="2971800"/>
            <a:ext cx="5562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7.3 Kinetics</a:t>
            </a:r>
          </a:p>
        </p:txBody>
      </p:sp>
      <p:pic>
        <p:nvPicPr>
          <p:cNvPr id="33796" name="Picture 7" descr="G:\Graphics\Powerpoint\MH_DCM\Denniston\Final files\chapter 07\Jpg\Line Art\den02621_07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4419600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56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07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</a:pPr>
            <a:r>
              <a:rPr lang="en-US" altLang="en-US" b="1">
                <a:solidFill>
                  <a:schemeClr val="accent2"/>
                </a:solidFill>
              </a:rPr>
              <a:t>Temperature </a:t>
            </a:r>
            <a:r>
              <a:rPr lang="en-US" altLang="en-US">
                <a:solidFill>
                  <a:schemeClr val="tx1"/>
                </a:solidFill>
              </a:rPr>
              <a:t>- the degree of </a:t>
            </a:r>
            <a:r>
              <a:rPr lang="ja-JP" altLang="en-US">
                <a:solidFill>
                  <a:schemeClr val="tx1"/>
                </a:solidFill>
              </a:rPr>
              <a:t>“</a:t>
            </a:r>
            <a:r>
              <a:rPr lang="en-US" altLang="ja-JP">
                <a:solidFill>
                  <a:schemeClr val="tx1"/>
                </a:solidFill>
              </a:rPr>
              <a:t>hotness</a:t>
            </a:r>
            <a:r>
              <a:rPr lang="ja-JP" altLang="en-US">
                <a:solidFill>
                  <a:schemeClr val="tx1"/>
                </a:solidFill>
              </a:rPr>
              <a:t>”</a:t>
            </a:r>
            <a:r>
              <a:rPr lang="en-US" altLang="ja-JP">
                <a:solidFill>
                  <a:schemeClr val="tx1"/>
                </a:solidFill>
              </a:rPr>
              <a:t> of an object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56323" name="Picture 6" descr="01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2438400"/>
            <a:ext cx="3573463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1.6  Additional Experimental Quantities</a:t>
            </a:r>
            <a:br>
              <a:rPr lang="en-US" altLang="en-US" dirty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 rot="-5400000">
            <a:off x="-2286000" y="2971800"/>
            <a:ext cx="5562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7.3 Kinetics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Kinetic Data Assessed by Color Change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752600"/>
            <a:ext cx="7620000" cy="2286000"/>
          </a:xfrm>
        </p:spPr>
        <p:txBody>
          <a:bodyPr/>
          <a:lstStyle/>
          <a:p>
            <a:pPr marL="0" indent="0"/>
            <a:r>
              <a:rPr lang="en-US" altLang="en-US" sz="2800" smtClean="0">
                <a:ea typeface="ＭＳ Ｐゴシック" pitchFamily="34" charset="-128"/>
              </a:rPr>
              <a:t>Change in color over time can be used to monitor the progress of a chemical reaction</a:t>
            </a:r>
          </a:p>
          <a:p>
            <a:pPr marL="0" indent="0"/>
            <a:r>
              <a:rPr lang="en-US" altLang="en-US" sz="2800" smtClean="0">
                <a:ea typeface="ＭＳ Ｐゴシック" pitchFamily="34" charset="-128"/>
              </a:rPr>
              <a:t>The rate of color change can aid in calculating the rate of the chemical reaction</a:t>
            </a:r>
          </a:p>
        </p:txBody>
      </p:sp>
      <p:pic>
        <p:nvPicPr>
          <p:cNvPr id="35844" name="Picture 7" descr="G:\Graphics\Powerpoint\MH_DCM\Denniston\Final files\chapter 07\Jpg\Photos\den02621_07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00450"/>
            <a:ext cx="65532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7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6002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z="2800" dirty="0" smtClean="0">
                <a:ea typeface="ＭＳ Ｐゴシック" pitchFamily="34" charset="-128"/>
              </a:rPr>
              <a:t>Reaction proceeds from reactants to products via the activated complex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z="2400" dirty="0" smtClean="0">
                <a:solidFill>
                  <a:schemeClr val="accent2"/>
                </a:solidFill>
                <a:ea typeface="ＭＳ Ｐゴシック" pitchFamily="34" charset="-128"/>
              </a:rPr>
              <a:t>Activated complex</a:t>
            </a:r>
            <a:r>
              <a:rPr lang="en-US" altLang="en-US" sz="2400" dirty="0" smtClean="0">
                <a:ea typeface="ＭＳ Ｐゴシック" pitchFamily="34" charset="-128"/>
              </a:rPr>
              <a:t> – </a:t>
            </a:r>
            <a:r>
              <a:rPr lang="en-US" alt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can</a:t>
            </a:r>
            <a:r>
              <a:rPr lang="en-US" altLang="ja-JP" sz="2400" dirty="0" smtClean="0">
                <a:solidFill>
                  <a:schemeClr val="tx1"/>
                </a:solidFill>
                <a:ea typeface="ＭＳ Ｐゴシック" pitchFamily="34" charset="-128"/>
              </a:rPr>
              <a:t>’t be isolated from the reaction mixture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Activation energy (</a:t>
            </a:r>
            <a:r>
              <a:rPr lang="en-US" altLang="en-US" sz="24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E</a:t>
            </a:r>
            <a:r>
              <a:rPr lang="en-US" altLang="en-US" sz="2400" baseline="-250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a</a:t>
            </a:r>
            <a: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) </a:t>
            </a:r>
            <a:r>
              <a:rPr lang="en-US" altLang="en-US" sz="2400" dirty="0" smtClean="0">
                <a:ea typeface="ＭＳ Ｐゴシック" pitchFamily="34" charset="-128"/>
              </a:rPr>
              <a:t>- </a:t>
            </a:r>
            <a:r>
              <a:rPr lang="en-US" alt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the difference between the energy of the reactants and that of the activated complex</a:t>
            </a:r>
          </a:p>
        </p:txBody>
      </p:sp>
      <p:sp>
        <p:nvSpPr>
          <p:cNvPr id="38914" name="Rectangle 5"/>
          <p:cNvSpPr>
            <a:spLocks noChangeArrowheads="1"/>
          </p:cNvSpPr>
          <p:nvPr/>
        </p:nvSpPr>
        <p:spPr bwMode="auto">
          <a:xfrm rot="-5400000">
            <a:off x="-2286000" y="2971800"/>
            <a:ext cx="5562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7.3 Kinetics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Model of Activation Energy and the Activated Complex</a:t>
            </a:r>
          </a:p>
        </p:txBody>
      </p:sp>
      <p:sp>
        <p:nvSpPr>
          <p:cNvPr id="38916" name="Text Box 10"/>
          <p:cNvSpPr txBox="1">
            <a:spLocks noChangeArrowheads="1"/>
          </p:cNvSpPr>
          <p:nvPr/>
        </p:nvSpPr>
        <p:spPr bwMode="auto">
          <a:xfrm>
            <a:off x="457200" y="6248400"/>
            <a:ext cx="85502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To be an </a:t>
            </a:r>
            <a:r>
              <a:rPr lang="en-US" altLang="en-US" sz="2400" i="1" dirty="0">
                <a:solidFill>
                  <a:srgbClr val="C00000"/>
                </a:solidFill>
              </a:rPr>
              <a:t>Exothermic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reaction requires a net release of energy (</a:t>
            </a:r>
            <a:r>
              <a:rPr lang="en-US" altLang="en-US" sz="2400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altLang="en-US" sz="2400" i="1" dirty="0" smtClean="0">
                <a:solidFill>
                  <a:schemeClr val="tx1"/>
                </a:solidFill>
              </a:rPr>
              <a:t>H</a:t>
            </a:r>
            <a:r>
              <a:rPr lang="en-US" altLang="en-US" sz="2400" dirty="0" smtClean="0">
                <a:solidFill>
                  <a:schemeClr val="tx1"/>
                </a:solidFill>
              </a:rPr>
              <a:t>)</a:t>
            </a:r>
            <a:endParaRPr lang="en-US" altLang="en-US" dirty="0"/>
          </a:p>
        </p:txBody>
      </p:sp>
      <p:grpSp>
        <p:nvGrpSpPr>
          <p:cNvPr id="38917" name="Group 9"/>
          <p:cNvGrpSpPr>
            <a:grpSpLocks/>
          </p:cNvGrpSpPr>
          <p:nvPr/>
        </p:nvGrpSpPr>
        <p:grpSpPr bwMode="auto">
          <a:xfrm>
            <a:off x="8077200" y="1295400"/>
            <a:ext cx="762000" cy="523875"/>
            <a:chOff x="3962400" y="5791200"/>
            <a:chExt cx="762000" cy="523220"/>
          </a:xfrm>
        </p:grpSpPr>
        <p:sp>
          <p:nvSpPr>
            <p:cNvPr id="38919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5</a:t>
              </a:r>
            </a:p>
          </p:txBody>
        </p:sp>
        <p:sp>
          <p:nvSpPr>
            <p:cNvPr id="38920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38918" name="Picture 11" descr="den02621_07_10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4146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05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8"/>
          <p:cNvSpPr>
            <a:spLocks noChangeArrowheads="1"/>
          </p:cNvSpPr>
          <p:nvPr/>
        </p:nvSpPr>
        <p:spPr bwMode="auto">
          <a:xfrm rot="-5400000">
            <a:off x="-2286000" y="2971800"/>
            <a:ext cx="5562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7.3 Kinetics</a:t>
            </a:r>
          </a:p>
        </p:txBody>
      </p:sp>
      <p:sp>
        <p:nvSpPr>
          <p:cNvPr id="40962" name="Rectangle 9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Factors That Affect Reaction Rate</a:t>
            </a:r>
          </a:p>
        </p:txBody>
      </p:sp>
      <p:sp>
        <p:nvSpPr>
          <p:cNvPr id="40963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600200" y="1828800"/>
            <a:ext cx="6781800" cy="4114800"/>
          </a:xfrm>
        </p:spPr>
        <p:txBody>
          <a:bodyPr/>
          <a:lstStyle/>
          <a:p>
            <a:pPr marL="609600" indent="-609600">
              <a:spcBef>
                <a:spcPct val="50000"/>
              </a:spcBef>
              <a:buFontTx/>
              <a:buAutoNum type="arabicPeriod"/>
            </a:pPr>
            <a:r>
              <a:rPr lang="en-US" altLang="en-US" dirty="0" smtClean="0">
                <a:ea typeface="ＭＳ Ｐゴシック" pitchFamily="34" charset="-128"/>
              </a:rPr>
              <a:t>Structure of the reacting species</a:t>
            </a:r>
          </a:p>
          <a:p>
            <a:pPr marL="609600" indent="-609600">
              <a:spcBef>
                <a:spcPct val="50000"/>
              </a:spcBef>
              <a:buFontTx/>
              <a:buAutoNum type="arabicPeriod"/>
            </a:pPr>
            <a:r>
              <a:rPr lang="en-US" altLang="en-US" dirty="0" smtClean="0">
                <a:ea typeface="ＭＳ Ｐゴシック" pitchFamily="34" charset="-128"/>
              </a:rPr>
              <a:t>Molecular shape and orientation</a:t>
            </a:r>
          </a:p>
          <a:p>
            <a:pPr marL="609600" indent="-609600">
              <a:spcBef>
                <a:spcPct val="50000"/>
              </a:spcBef>
              <a:buFontTx/>
              <a:buAutoNum type="arabicPeriod"/>
            </a:pPr>
            <a:r>
              <a:rPr lang="en-US" altLang="en-US" dirty="0" smtClean="0">
                <a:ea typeface="ＭＳ Ｐゴシック" pitchFamily="34" charset="-128"/>
              </a:rPr>
              <a:t>Concentration of reactants</a:t>
            </a:r>
          </a:p>
          <a:p>
            <a:pPr marL="609600" indent="-609600">
              <a:spcBef>
                <a:spcPct val="50000"/>
              </a:spcBef>
              <a:buFontTx/>
              <a:buAutoNum type="arabicPeriod"/>
            </a:pPr>
            <a:r>
              <a:rPr lang="en-US" altLang="en-US" dirty="0" smtClean="0">
                <a:ea typeface="ＭＳ Ｐゴシック" pitchFamily="34" charset="-128"/>
              </a:rPr>
              <a:t>Temperature of reactants</a:t>
            </a:r>
          </a:p>
          <a:p>
            <a:pPr marL="609600" indent="-609600">
              <a:spcBef>
                <a:spcPct val="50000"/>
              </a:spcBef>
              <a:buFontTx/>
              <a:buAutoNum type="arabicPeriod"/>
            </a:pPr>
            <a:r>
              <a:rPr lang="en-US" altLang="en-US" dirty="0" smtClean="0">
                <a:ea typeface="ＭＳ Ｐゴシック" pitchFamily="34" charset="-128"/>
              </a:rPr>
              <a:t>Physical state of reactants</a:t>
            </a:r>
          </a:p>
          <a:p>
            <a:pPr marL="609600" indent="-609600">
              <a:spcBef>
                <a:spcPct val="50000"/>
              </a:spcBef>
              <a:buFontTx/>
              <a:buAutoNum type="arabicPeriod"/>
            </a:pPr>
            <a:r>
              <a:rPr lang="en-US" altLang="en-US" dirty="0" smtClean="0">
                <a:ea typeface="ＭＳ Ｐゴシック" pitchFamily="34" charset="-128"/>
              </a:rPr>
              <a:t>Presence of a catalyst</a:t>
            </a:r>
          </a:p>
        </p:txBody>
      </p:sp>
      <p:grpSp>
        <p:nvGrpSpPr>
          <p:cNvPr id="40964" name="Group 9"/>
          <p:cNvGrpSpPr>
            <a:grpSpLocks/>
          </p:cNvGrpSpPr>
          <p:nvPr/>
        </p:nvGrpSpPr>
        <p:grpSpPr bwMode="auto">
          <a:xfrm>
            <a:off x="8077200" y="1295400"/>
            <a:ext cx="762000" cy="523875"/>
            <a:chOff x="3962400" y="5791200"/>
            <a:chExt cx="762000" cy="523220"/>
          </a:xfrm>
        </p:grpSpPr>
        <p:sp>
          <p:nvSpPr>
            <p:cNvPr id="40965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6</a:t>
              </a:r>
            </a:p>
          </p:txBody>
        </p:sp>
        <p:sp>
          <p:nvSpPr>
            <p:cNvPr id="40966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350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1101292" y="342899"/>
            <a:ext cx="7772400" cy="8382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Equilibrium Reactions 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924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Chemical equilibrium 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</a:rPr>
              <a:t>– state of a reaction in which the rates for the forward and reverse reactions are equal</a:t>
            </a:r>
          </a:p>
          <a:p>
            <a:pPr>
              <a:lnSpc>
                <a:spcPct val="90000"/>
              </a:lnSpc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Equilibrium reactions</a:t>
            </a:r>
            <a:r>
              <a:rPr lang="en-US" altLang="en-US" b="1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– chemical  reactions that do not go to completion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Completion: all reactants have been converted to products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Also called incomplete reactions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After no further observable change, measurable quantities of reactants </a:t>
            </a:r>
            <a:r>
              <a:rPr lang="en-US" altLang="en-US" i="1" dirty="0" smtClean="0">
                <a:ea typeface="ＭＳ Ｐゴシック" pitchFamily="34" charset="-128"/>
              </a:rPr>
              <a:t>and</a:t>
            </a:r>
            <a:r>
              <a:rPr lang="en-US" altLang="en-US" dirty="0" smtClean="0">
                <a:ea typeface="ＭＳ Ｐゴシック" pitchFamily="34" charset="-128"/>
              </a:rPr>
              <a:t> products remain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 rot="16200000">
            <a:off x="-2209800" y="2971800"/>
            <a:ext cx="533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chemeClr val="bg2"/>
                </a:solidFill>
              </a:rPr>
              <a:t>7.4 Equilibrium</a:t>
            </a:r>
          </a:p>
        </p:txBody>
      </p:sp>
    </p:spTree>
    <p:extLst>
      <p:ext uri="{BB962C8B-B14F-4D97-AF65-F5344CB8AC3E}">
        <p14:creationId xmlns:p14="http://schemas.microsoft.com/office/powerpoint/2010/main" val="256738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8"/>
          <p:cNvSpPr>
            <a:spLocks noChangeArrowheads="1"/>
          </p:cNvSpPr>
          <p:nvPr/>
        </p:nvSpPr>
        <p:spPr bwMode="auto">
          <a:xfrm rot="-5400000">
            <a:off x="-2209800" y="2971800"/>
            <a:ext cx="533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7.4 Equilibrium</a:t>
            </a:r>
          </a:p>
        </p:txBody>
      </p:sp>
      <p:sp>
        <p:nvSpPr>
          <p:cNvPr id="71682" name="Rectangle 9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6858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LeChatelier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Principle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1683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467600" cy="53340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35000"/>
              </a:spcBef>
              <a:buClrTx/>
            </a:pPr>
            <a:r>
              <a:rPr lang="en-US" altLang="en-US" b="1" dirty="0" err="1" smtClean="0">
                <a:solidFill>
                  <a:schemeClr val="accent2"/>
                </a:solidFill>
                <a:ea typeface="ＭＳ Ｐゴシック" pitchFamily="34" charset="-128"/>
              </a:rPr>
              <a:t>LeChatelier</a:t>
            </a:r>
            <a:r>
              <a:rPr lang="ja-JP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’</a:t>
            </a:r>
            <a:r>
              <a:rPr lang="en-US" altLang="ja-JP" b="1" dirty="0" smtClean="0">
                <a:solidFill>
                  <a:schemeClr val="accent2"/>
                </a:solidFill>
                <a:ea typeface="ＭＳ Ｐゴシック" pitchFamily="34" charset="-128"/>
              </a:rPr>
              <a:t>s Principle</a:t>
            </a:r>
            <a:r>
              <a:rPr lang="en-US" altLang="ja-JP" b="1" dirty="0" smtClean="0">
                <a:ea typeface="ＭＳ Ｐゴシック" pitchFamily="34" charset="-128"/>
              </a:rPr>
              <a:t> </a:t>
            </a:r>
            <a:r>
              <a:rPr lang="en-US" altLang="ja-JP" dirty="0" smtClean="0">
                <a:ea typeface="ＭＳ Ｐゴシック" pitchFamily="34" charset="-128"/>
              </a:rPr>
              <a:t>– if  a stress is placed on a system at equilibrium, the system will respond by altering the equilibrium composition in such a way as to minimize the stress</a:t>
            </a:r>
          </a:p>
          <a:p>
            <a:pPr>
              <a:lnSpc>
                <a:spcPct val="95000"/>
              </a:lnSpc>
              <a:spcBef>
                <a:spcPct val="100000"/>
              </a:spcBef>
            </a:pPr>
            <a:r>
              <a:rPr lang="en-US" altLang="en-US" dirty="0" smtClean="0">
                <a:ea typeface="ＭＳ Ｐゴシック" pitchFamily="34" charset="-128"/>
              </a:rPr>
              <a:t>If reactants and products are present in a fixed volume and more NH</a:t>
            </a:r>
            <a:r>
              <a:rPr lang="en-US" altLang="en-US" baseline="-25000" dirty="0" smtClean="0">
                <a:ea typeface="ＭＳ Ｐゴシック" pitchFamily="34" charset="-128"/>
              </a:rPr>
              <a:t>3</a:t>
            </a:r>
            <a:r>
              <a:rPr lang="en-US" altLang="en-US" dirty="0" smtClean="0">
                <a:ea typeface="ＭＳ Ｐゴシック" pitchFamily="34" charset="-128"/>
              </a:rPr>
              <a:t> is added into the container, the system will be 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</a:rPr>
              <a:t>stressed</a:t>
            </a:r>
          </a:p>
          <a:p>
            <a:pPr lvl="1">
              <a:spcBef>
                <a:spcPct val="50000"/>
              </a:spcBef>
            </a:pPr>
            <a:r>
              <a:rPr lang="en-US" altLang="en-US" i="1" dirty="0" smtClean="0">
                <a:solidFill>
                  <a:schemeClr val="accent2"/>
                </a:solidFill>
                <a:ea typeface="ＭＳ Ｐゴシック" pitchFamily="34" charset="-128"/>
              </a:rPr>
              <a:t>Stressed</a:t>
            </a:r>
            <a:r>
              <a:rPr lang="en-US" altLang="en-US" dirty="0" smtClean="0">
                <a:ea typeface="ＭＳ Ｐゴシック" pitchFamily="34" charset="-128"/>
              </a:rPr>
              <a:t> = the equilibrium will be disturbed</a:t>
            </a:r>
          </a:p>
        </p:txBody>
      </p:sp>
      <p:sp>
        <p:nvSpPr>
          <p:cNvPr id="71684" name="Rectangle 11"/>
          <p:cNvSpPr>
            <a:spLocks noChangeArrowheads="1"/>
          </p:cNvSpPr>
          <p:nvPr/>
        </p:nvSpPr>
        <p:spPr bwMode="auto">
          <a:xfrm>
            <a:off x="2743200" y="3429000"/>
            <a:ext cx="4454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>
                <a:solidFill>
                  <a:schemeClr val="tx1"/>
                </a:solidFill>
              </a:rPr>
              <a:t>N</a:t>
            </a:r>
            <a:r>
              <a:rPr lang="en-US" altLang="en-US" sz="3200" baseline="-25000">
                <a:solidFill>
                  <a:schemeClr val="tx1"/>
                </a:solidFill>
              </a:rPr>
              <a:t>2</a:t>
            </a:r>
            <a:r>
              <a:rPr lang="en-US" altLang="en-US" sz="2800">
                <a:solidFill>
                  <a:schemeClr val="tx1"/>
                </a:solidFill>
              </a:rPr>
              <a:t>(</a:t>
            </a:r>
            <a:r>
              <a:rPr lang="en-US" altLang="en-US" sz="2800" i="1">
                <a:solidFill>
                  <a:schemeClr val="tx1"/>
                </a:solidFill>
              </a:rPr>
              <a:t>g</a:t>
            </a:r>
            <a:r>
              <a:rPr lang="en-US" altLang="en-US" sz="2800">
                <a:solidFill>
                  <a:schemeClr val="tx1"/>
                </a:solidFill>
              </a:rPr>
              <a:t>)</a:t>
            </a:r>
            <a:r>
              <a:rPr lang="en-US" altLang="en-US" sz="3200">
                <a:solidFill>
                  <a:schemeClr val="tx1"/>
                </a:solidFill>
              </a:rPr>
              <a:t> + 3H</a:t>
            </a:r>
            <a:r>
              <a:rPr lang="en-US" altLang="en-US" sz="3200" baseline="-25000">
                <a:solidFill>
                  <a:schemeClr val="tx1"/>
                </a:solidFill>
              </a:rPr>
              <a:t>2</a:t>
            </a:r>
            <a:r>
              <a:rPr lang="en-US" altLang="en-US" sz="2800">
                <a:solidFill>
                  <a:schemeClr val="tx1"/>
                </a:solidFill>
              </a:rPr>
              <a:t>(</a:t>
            </a:r>
            <a:r>
              <a:rPr lang="en-US" altLang="en-US" sz="2800" i="1">
                <a:solidFill>
                  <a:schemeClr val="tx1"/>
                </a:solidFill>
              </a:rPr>
              <a:t>g</a:t>
            </a:r>
            <a:r>
              <a:rPr lang="en-US" altLang="en-US" sz="2800">
                <a:solidFill>
                  <a:schemeClr val="tx1"/>
                </a:solidFill>
              </a:rPr>
              <a:t>)</a:t>
            </a:r>
            <a:r>
              <a:rPr lang="en-US" altLang="en-US" sz="3200">
                <a:solidFill>
                  <a:schemeClr val="tx1"/>
                </a:solidFill>
              </a:rPr>
              <a:t>      2NH</a:t>
            </a:r>
            <a:r>
              <a:rPr lang="en-US" altLang="en-US" sz="3200" baseline="-25000">
                <a:solidFill>
                  <a:schemeClr val="tx1"/>
                </a:solidFill>
              </a:rPr>
              <a:t>3</a:t>
            </a:r>
            <a:r>
              <a:rPr lang="en-US" altLang="en-US" sz="2800">
                <a:solidFill>
                  <a:schemeClr val="tx1"/>
                </a:solidFill>
              </a:rPr>
              <a:t>(</a:t>
            </a:r>
            <a:r>
              <a:rPr lang="en-US" altLang="en-US" sz="2800" i="1">
                <a:solidFill>
                  <a:schemeClr val="tx1"/>
                </a:solidFill>
              </a:rPr>
              <a:t>g</a:t>
            </a:r>
            <a:r>
              <a:rPr lang="en-US" altLang="en-US" sz="280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71685" name="Picture 7" descr="equ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5334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686" name="Group 9"/>
          <p:cNvGrpSpPr>
            <a:grpSpLocks/>
          </p:cNvGrpSpPr>
          <p:nvPr/>
        </p:nvGrpSpPr>
        <p:grpSpPr bwMode="auto">
          <a:xfrm>
            <a:off x="8001000" y="1152525"/>
            <a:ext cx="838200" cy="523875"/>
            <a:chOff x="3886200" y="5791200"/>
            <a:chExt cx="838200" cy="523220"/>
          </a:xfrm>
        </p:grpSpPr>
        <p:sp>
          <p:nvSpPr>
            <p:cNvPr id="71687" name="TextBox 9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10</a:t>
              </a:r>
            </a:p>
          </p:txBody>
        </p:sp>
        <p:sp>
          <p:nvSpPr>
            <p:cNvPr id="71688" name="Isosceles Triangle 10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417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5"/>
          <p:cNvSpPr>
            <a:spLocks noChangeArrowheads="1"/>
          </p:cNvSpPr>
          <p:nvPr/>
        </p:nvSpPr>
        <p:spPr bwMode="auto">
          <a:xfrm rot="-5400000">
            <a:off x="-2209800" y="2971800"/>
            <a:ext cx="533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7.4 Equilibrium</a:t>
            </a:r>
          </a:p>
        </p:txBody>
      </p:sp>
      <p:sp>
        <p:nvSpPr>
          <p:cNvPr id="79874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6858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Effect of a Catalyst</a:t>
            </a:r>
          </a:p>
        </p:txBody>
      </p:sp>
      <p:sp>
        <p:nvSpPr>
          <p:cNvPr id="798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676400" y="1676400"/>
            <a:ext cx="7239000" cy="4114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A catalyst has </a:t>
            </a:r>
            <a:r>
              <a:rPr lang="en-US" altLang="en-US" b="1" dirty="0" smtClean="0">
                <a:solidFill>
                  <a:schemeClr val="tx1"/>
                </a:solidFill>
                <a:ea typeface="ＭＳ Ｐゴシック" pitchFamily="34" charset="-128"/>
              </a:rPr>
              <a:t>no effect </a:t>
            </a: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on the equilibrium composition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It increases the rate of both the forward and reverse reaction to the same extent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While equilibrium composition and concentration do not change, equilibrium is reached in a shorter time</a:t>
            </a:r>
          </a:p>
        </p:txBody>
      </p:sp>
    </p:spTree>
    <p:extLst>
      <p:ext uri="{BB962C8B-B14F-4D97-AF65-F5344CB8AC3E}">
        <p14:creationId xmlns:p14="http://schemas.microsoft.com/office/powerpoint/2010/main" val="421543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3"/>
          <p:cNvSpPr>
            <a:spLocks noChangeArrowheads="1"/>
          </p:cNvSpPr>
          <p:nvPr/>
        </p:nvSpPr>
        <p:spPr bwMode="auto">
          <a:xfrm>
            <a:off x="1371600" y="1828800"/>
            <a:ext cx="7162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8194" name="Rectangle 4"/>
          <p:cNvSpPr>
            <a:spLocks noChangeArrowheads="1"/>
          </p:cNvSpPr>
          <p:nvPr/>
        </p:nvSpPr>
        <p:spPr bwMode="auto">
          <a:xfrm rot="-5400000">
            <a:off x="-2400300" y="2933700"/>
            <a:ext cx="579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8.1 Acids and Bases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1066800" y="30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r>
              <a:rPr lang="en-US" altLang="en-US" dirty="0" err="1" smtClean="0">
                <a:ea typeface="ＭＳ Ｐゴシック" pitchFamily="34" charset="-128"/>
              </a:rPr>
              <a:t>Brønsted</a:t>
            </a:r>
            <a:r>
              <a:rPr lang="en-US" altLang="en-US" dirty="0" smtClean="0">
                <a:ea typeface="ＭＳ Ｐゴシック" pitchFamily="34" charset="-128"/>
              </a:rPr>
              <a:t>-Lowry Theory 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of Acids and Bases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71600" y="1905000"/>
            <a:ext cx="7543800" cy="41148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Acid</a:t>
            </a:r>
            <a:r>
              <a:rPr lang="en-US" altLang="en-US" dirty="0" smtClean="0">
                <a:ea typeface="ＭＳ Ｐゴシック" pitchFamily="34" charset="-128"/>
              </a:rPr>
              <a:t> – proton (H</a:t>
            </a:r>
            <a:r>
              <a:rPr lang="en-US" altLang="en-US" baseline="30000" dirty="0" smtClean="0">
                <a:ea typeface="ＭＳ Ｐゴシック" pitchFamily="34" charset="-128"/>
              </a:rPr>
              <a:t>+</a:t>
            </a:r>
            <a:r>
              <a:rPr lang="en-US" altLang="en-US" dirty="0" smtClean="0">
                <a:ea typeface="ＭＳ Ｐゴシック" pitchFamily="34" charset="-128"/>
              </a:rPr>
              <a:t>) donor</a:t>
            </a:r>
          </a:p>
          <a:p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Base</a:t>
            </a:r>
            <a:r>
              <a:rPr lang="en-US" altLang="en-US" dirty="0" smtClean="0">
                <a:ea typeface="ＭＳ Ｐゴシック" pitchFamily="34" charset="-128"/>
              </a:rPr>
              <a:t> - proton (H</a:t>
            </a:r>
            <a:r>
              <a:rPr lang="en-US" altLang="en-US" baseline="30000" dirty="0" smtClean="0">
                <a:ea typeface="ＭＳ Ｐゴシック" pitchFamily="34" charset="-128"/>
              </a:rPr>
              <a:t>+</a:t>
            </a:r>
            <a:r>
              <a:rPr lang="en-US" altLang="en-US" dirty="0" smtClean="0">
                <a:ea typeface="ＭＳ Ｐゴシック" pitchFamily="34" charset="-128"/>
              </a:rPr>
              <a:t>) acceptor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Notice that acid and base are not defined using water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When writing the reactions, both accepting and donating are evident</a:t>
            </a:r>
          </a:p>
        </p:txBody>
      </p:sp>
    </p:spTree>
    <p:extLst>
      <p:ext uri="{BB962C8B-B14F-4D97-AF65-F5344CB8AC3E}">
        <p14:creationId xmlns:p14="http://schemas.microsoft.com/office/powerpoint/2010/main" val="375603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8.3 Reactions Between 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Acids and Bases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502920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Neutralization reaction</a:t>
            </a:r>
            <a:r>
              <a:rPr lang="en-US" altLang="en-US" sz="2800" b="1" dirty="0" smtClean="0">
                <a:ea typeface="ＭＳ Ｐゴシック" pitchFamily="34" charset="-128"/>
              </a:rPr>
              <a:t> </a:t>
            </a:r>
            <a:r>
              <a:rPr lang="en-US" altLang="en-US" sz="2800" dirty="0" smtClean="0">
                <a:ea typeface="ＭＳ Ｐゴシック" pitchFamily="34" charset="-128"/>
              </a:rPr>
              <a:t>– the reaction of an acid with a base to produce a salt and water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en-US" altLang="en-US" sz="2800" dirty="0" smtClean="0">
                <a:ea typeface="ＭＳ Ｐゴシック" pitchFamily="34" charset="-128"/>
              </a:rPr>
              <a:t>HCl(</a:t>
            </a:r>
            <a:r>
              <a:rPr lang="en-US" altLang="en-US" sz="2800" i="1" dirty="0" err="1" smtClean="0">
                <a:ea typeface="ＭＳ Ｐゴシック" pitchFamily="34" charset="-128"/>
              </a:rPr>
              <a:t>aq</a:t>
            </a:r>
            <a:r>
              <a:rPr lang="en-US" altLang="en-US" sz="2800" dirty="0" smtClean="0">
                <a:ea typeface="ＭＳ Ｐゴシック" pitchFamily="34" charset="-128"/>
              </a:rPr>
              <a:t>) + </a:t>
            </a:r>
            <a:r>
              <a:rPr lang="en-US" altLang="en-US" sz="2800" dirty="0" err="1" smtClean="0">
                <a:ea typeface="ＭＳ Ｐゴシック" pitchFamily="34" charset="-128"/>
              </a:rPr>
              <a:t>NaOH</a:t>
            </a:r>
            <a:r>
              <a:rPr lang="en-US" altLang="en-US" sz="2800" dirty="0" smtClean="0">
                <a:ea typeface="ＭＳ Ｐゴシック" pitchFamily="34" charset="-128"/>
              </a:rPr>
              <a:t>(</a:t>
            </a:r>
            <a:r>
              <a:rPr lang="en-US" altLang="en-US" sz="2800" i="1" dirty="0" err="1" smtClean="0">
                <a:ea typeface="ＭＳ Ｐゴシック" pitchFamily="34" charset="-128"/>
              </a:rPr>
              <a:t>aq</a:t>
            </a:r>
            <a:r>
              <a:rPr lang="en-US" altLang="en-US" sz="2800" dirty="0" smtClean="0">
                <a:ea typeface="ＭＳ Ｐゴシック" pitchFamily="34" charset="-128"/>
              </a:rPr>
              <a:t>) </a:t>
            </a:r>
            <a:r>
              <a:rPr lang="en-US" altLang="en-US" sz="2800" dirty="0" smtClean="0">
                <a:solidFill>
                  <a:schemeClr val="folHlink"/>
                </a:solidFill>
                <a:ea typeface="ＭＳ Ｐゴシック" pitchFamily="34" charset="-128"/>
                <a:sym typeface="Symbol" pitchFamily="18" charset="2"/>
              </a:rPr>
              <a:t> </a:t>
            </a:r>
            <a:r>
              <a:rPr lang="en-US" altLang="en-US" sz="2800" dirty="0" err="1" smtClean="0">
                <a:ea typeface="ＭＳ Ｐゴシック" pitchFamily="34" charset="-128"/>
                <a:sym typeface="Symbol" pitchFamily="18" charset="2"/>
              </a:rPr>
              <a:t>NaCl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(</a:t>
            </a:r>
            <a:r>
              <a:rPr lang="en-US" altLang="en-US" sz="2800" i="1" dirty="0" err="1" smtClean="0">
                <a:ea typeface="ＭＳ Ｐゴシック" pitchFamily="34" charset="-128"/>
                <a:sym typeface="Symbol" pitchFamily="18" charset="2"/>
              </a:rPr>
              <a:t>aq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) + H</a:t>
            </a:r>
            <a:r>
              <a:rPr lang="en-US" altLang="en-US" sz="2800" baseline="-25000" dirty="0" smtClean="0">
                <a:ea typeface="ＭＳ Ｐゴシック" pitchFamily="34" charset="-128"/>
                <a:sym typeface="Symbol" pitchFamily="18" charset="2"/>
              </a:rPr>
              <a:t>2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O(</a:t>
            </a:r>
            <a:r>
              <a:rPr lang="en-US" altLang="en-US" sz="2800" i="1" dirty="0" smtClean="0">
                <a:ea typeface="ＭＳ Ｐゴシック" pitchFamily="34" charset="-128"/>
                <a:sym typeface="Symbol" pitchFamily="18" charset="2"/>
              </a:rPr>
              <a:t>l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)</a:t>
            </a:r>
          </a:p>
          <a:p>
            <a:pPr>
              <a:lnSpc>
                <a:spcPct val="70000"/>
              </a:lnSpc>
              <a:spcBef>
                <a:spcPct val="10000"/>
              </a:spcBef>
              <a:buFontTx/>
              <a:buNone/>
            </a:pP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          </a:t>
            </a:r>
            <a:r>
              <a:rPr lang="en-US" altLang="en-US" sz="2400" dirty="0" smtClean="0">
                <a:solidFill>
                  <a:srgbClr val="FF0066"/>
                </a:solidFill>
                <a:ea typeface="ＭＳ Ｐゴシック" pitchFamily="34" charset="-128"/>
                <a:sym typeface="Symbol" pitchFamily="18" charset="2"/>
              </a:rPr>
              <a:t>Acid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              </a:t>
            </a:r>
            <a:r>
              <a:rPr lang="en-US" altLang="en-US" sz="2400" dirty="0" smtClean="0">
                <a:solidFill>
                  <a:schemeClr val="accent2"/>
                </a:solidFill>
                <a:ea typeface="ＭＳ Ｐゴシック" pitchFamily="34" charset="-128"/>
                <a:sym typeface="Symbol" pitchFamily="18" charset="2"/>
              </a:rPr>
              <a:t>Base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                  Salt              Water</a:t>
            </a:r>
            <a:endParaRPr lang="en-US" altLang="en-US" sz="2800" dirty="0" smtClean="0">
              <a:ea typeface="ＭＳ Ｐゴシック" pitchFamily="34" charset="-128"/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Break apart into ions: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600" dirty="0" smtClean="0">
                <a:ea typeface="ＭＳ Ｐゴシック" pitchFamily="34" charset="-128"/>
                <a:sym typeface="Symbol" pitchFamily="18" charset="2"/>
              </a:rPr>
              <a:t>H</a:t>
            </a:r>
            <a:r>
              <a:rPr lang="en-US" altLang="en-US" sz="2600" baseline="30000" dirty="0" smtClean="0">
                <a:ea typeface="ＭＳ Ｐゴシック" pitchFamily="34" charset="-128"/>
                <a:sym typeface="Symbol" pitchFamily="18" charset="2"/>
              </a:rPr>
              <a:t>+</a:t>
            </a:r>
            <a:r>
              <a:rPr lang="en-US" altLang="en-US" sz="2600" dirty="0" smtClean="0">
                <a:ea typeface="ＭＳ Ｐゴシック" pitchFamily="34" charset="-128"/>
                <a:sym typeface="Symbol" pitchFamily="18" charset="2"/>
              </a:rPr>
              <a:t>(</a:t>
            </a:r>
            <a:r>
              <a:rPr lang="en-US" altLang="en-US" sz="2600" i="1" dirty="0" err="1" smtClean="0">
                <a:ea typeface="ＭＳ Ｐゴシック" pitchFamily="34" charset="-128"/>
                <a:sym typeface="Symbol" pitchFamily="18" charset="2"/>
              </a:rPr>
              <a:t>aq</a:t>
            </a:r>
            <a:r>
              <a:rPr lang="en-US" altLang="en-US" sz="2600" dirty="0" smtClean="0">
                <a:ea typeface="ＭＳ Ｐゴシック" pitchFamily="34" charset="-128"/>
                <a:sym typeface="Symbol" pitchFamily="18" charset="2"/>
              </a:rPr>
              <a:t>) + Cl</a:t>
            </a:r>
            <a:r>
              <a:rPr lang="en-US" altLang="en-US" sz="2600" baseline="30000" dirty="0" smtClean="0"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en-US" altLang="en-US" sz="2600" dirty="0" smtClean="0">
                <a:ea typeface="ＭＳ Ｐゴシック" pitchFamily="34" charset="-128"/>
                <a:sym typeface="Symbol" pitchFamily="18" charset="2"/>
              </a:rPr>
              <a:t>(</a:t>
            </a:r>
            <a:r>
              <a:rPr lang="en-US" altLang="en-US" sz="2600" i="1" dirty="0" err="1" smtClean="0">
                <a:ea typeface="ＭＳ Ｐゴシック" pitchFamily="34" charset="-128"/>
                <a:sym typeface="Symbol" pitchFamily="18" charset="2"/>
              </a:rPr>
              <a:t>aq</a:t>
            </a:r>
            <a:r>
              <a:rPr lang="en-US" altLang="en-US" sz="2600" dirty="0" smtClean="0">
                <a:ea typeface="ＭＳ Ｐゴシック" pitchFamily="34" charset="-128"/>
                <a:sym typeface="Symbol" pitchFamily="18" charset="2"/>
              </a:rPr>
              <a:t>) + Na</a:t>
            </a:r>
            <a:r>
              <a:rPr lang="en-US" altLang="en-US" sz="2600" baseline="30000" dirty="0" smtClean="0">
                <a:ea typeface="ＭＳ Ｐゴシック" pitchFamily="34" charset="-128"/>
                <a:sym typeface="Symbol" pitchFamily="18" charset="2"/>
              </a:rPr>
              <a:t>+</a:t>
            </a:r>
            <a:r>
              <a:rPr lang="en-US" altLang="en-US" sz="2600" dirty="0" smtClean="0">
                <a:ea typeface="ＭＳ Ｐゴシック" pitchFamily="34" charset="-128"/>
                <a:sym typeface="Symbol" pitchFamily="18" charset="2"/>
              </a:rPr>
              <a:t>(</a:t>
            </a:r>
            <a:r>
              <a:rPr lang="en-US" altLang="en-US" sz="2600" i="1" dirty="0" err="1" smtClean="0">
                <a:ea typeface="ＭＳ Ｐゴシック" pitchFamily="34" charset="-128"/>
                <a:sym typeface="Symbol" pitchFamily="18" charset="2"/>
              </a:rPr>
              <a:t>aq</a:t>
            </a:r>
            <a:r>
              <a:rPr lang="en-US" altLang="en-US" sz="2600" dirty="0" smtClean="0">
                <a:ea typeface="ＭＳ Ｐゴシック" pitchFamily="34" charset="-128"/>
                <a:sym typeface="Symbol" pitchFamily="18" charset="2"/>
              </a:rPr>
              <a:t>) + OH</a:t>
            </a:r>
            <a:r>
              <a:rPr lang="en-US" altLang="en-US" sz="2600" baseline="30000" dirty="0" smtClean="0"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en-US" altLang="en-US" sz="2600" dirty="0" smtClean="0">
                <a:ea typeface="ＭＳ Ｐゴシック" pitchFamily="34" charset="-128"/>
                <a:sym typeface="Symbol" pitchFamily="18" charset="2"/>
              </a:rPr>
              <a:t>(</a:t>
            </a:r>
            <a:r>
              <a:rPr lang="en-US" altLang="en-US" sz="2600" i="1" dirty="0" err="1" smtClean="0">
                <a:ea typeface="ＭＳ Ｐゴシック" pitchFamily="34" charset="-128"/>
                <a:sym typeface="Symbol" pitchFamily="18" charset="2"/>
              </a:rPr>
              <a:t>aq</a:t>
            </a:r>
            <a:r>
              <a:rPr lang="en-US" altLang="en-US" sz="2600" dirty="0" smtClean="0">
                <a:ea typeface="ＭＳ Ｐゴシック" pitchFamily="34" charset="-128"/>
                <a:sym typeface="Symbol" pitchFamily="18" charset="2"/>
              </a:rPr>
              <a:t>) </a:t>
            </a:r>
            <a:r>
              <a:rPr lang="en-US" altLang="en-US" sz="2600" dirty="0" smtClean="0">
                <a:solidFill>
                  <a:schemeClr val="folHlink"/>
                </a:solidFill>
                <a:ea typeface="ＭＳ Ｐゴシック" pitchFamily="34" charset="-128"/>
                <a:sym typeface="Symbol" pitchFamily="18" charset="2"/>
              </a:rPr>
              <a:t></a:t>
            </a:r>
            <a:br>
              <a:rPr lang="en-US" altLang="en-US" sz="2600" dirty="0" smtClean="0">
                <a:solidFill>
                  <a:schemeClr val="folHlink"/>
                </a:solidFill>
                <a:ea typeface="ＭＳ Ｐゴシック" pitchFamily="34" charset="-128"/>
                <a:sym typeface="Symbol" pitchFamily="18" charset="2"/>
              </a:rPr>
            </a:br>
            <a:r>
              <a:rPr lang="en-US" altLang="en-US" sz="2600" dirty="0" smtClean="0">
                <a:solidFill>
                  <a:schemeClr val="folHlink"/>
                </a:solidFill>
                <a:ea typeface="ＭＳ Ｐゴシック" pitchFamily="34" charset="-128"/>
                <a:sym typeface="Symbol" pitchFamily="18" charset="2"/>
              </a:rPr>
              <a:t>			  	       </a:t>
            </a:r>
            <a:r>
              <a:rPr lang="en-US" altLang="en-US" sz="2600" dirty="0" smtClean="0">
                <a:ea typeface="ＭＳ Ｐゴシック" pitchFamily="34" charset="-128"/>
                <a:sym typeface="Symbol" pitchFamily="18" charset="2"/>
              </a:rPr>
              <a:t>Na</a:t>
            </a:r>
            <a:r>
              <a:rPr lang="en-US" altLang="en-US" sz="2600" baseline="30000" dirty="0" smtClean="0">
                <a:ea typeface="ＭＳ Ｐゴシック" pitchFamily="34" charset="-128"/>
                <a:sym typeface="Symbol" pitchFamily="18" charset="2"/>
              </a:rPr>
              <a:t>+</a:t>
            </a:r>
            <a:r>
              <a:rPr lang="en-US" altLang="en-US" sz="2600" dirty="0" smtClean="0">
                <a:ea typeface="ＭＳ Ｐゴシック" pitchFamily="34" charset="-128"/>
                <a:sym typeface="Symbol" pitchFamily="18" charset="2"/>
              </a:rPr>
              <a:t>(</a:t>
            </a:r>
            <a:r>
              <a:rPr lang="en-US" altLang="en-US" sz="2600" i="1" dirty="0" err="1" smtClean="0">
                <a:ea typeface="ＭＳ Ｐゴシック" pitchFamily="34" charset="-128"/>
                <a:sym typeface="Symbol" pitchFamily="18" charset="2"/>
              </a:rPr>
              <a:t>aq</a:t>
            </a:r>
            <a:r>
              <a:rPr lang="en-US" altLang="en-US" sz="2600" dirty="0" smtClean="0">
                <a:ea typeface="ＭＳ Ｐゴシック" pitchFamily="34" charset="-128"/>
                <a:sym typeface="Symbol" pitchFamily="18" charset="2"/>
              </a:rPr>
              <a:t>) + Cl</a:t>
            </a:r>
            <a:r>
              <a:rPr lang="en-US" altLang="en-US" sz="2600" baseline="30000" dirty="0" smtClean="0"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en-US" altLang="en-US" sz="2600" dirty="0" smtClean="0">
                <a:ea typeface="ＭＳ Ｐゴシック" pitchFamily="34" charset="-128"/>
                <a:sym typeface="Symbol" pitchFamily="18" charset="2"/>
              </a:rPr>
              <a:t>(</a:t>
            </a:r>
            <a:r>
              <a:rPr lang="en-US" altLang="en-US" sz="2600" i="1" dirty="0" err="1" smtClean="0">
                <a:ea typeface="ＭＳ Ｐゴシック" pitchFamily="34" charset="-128"/>
                <a:sym typeface="Symbol" pitchFamily="18" charset="2"/>
              </a:rPr>
              <a:t>aq</a:t>
            </a:r>
            <a:r>
              <a:rPr lang="en-US" altLang="en-US" sz="2600" dirty="0" smtClean="0">
                <a:ea typeface="ＭＳ Ｐゴシック" pitchFamily="34" charset="-128"/>
                <a:sym typeface="Symbol" pitchFamily="18" charset="2"/>
              </a:rPr>
              <a:t>) + H</a:t>
            </a:r>
            <a:r>
              <a:rPr lang="en-US" altLang="en-US" sz="2600" baseline="-25000" dirty="0" smtClean="0">
                <a:ea typeface="ＭＳ Ｐゴシック" pitchFamily="34" charset="-128"/>
                <a:sym typeface="Symbol" pitchFamily="18" charset="2"/>
              </a:rPr>
              <a:t>2</a:t>
            </a:r>
            <a:r>
              <a:rPr lang="en-US" altLang="en-US" sz="2600" dirty="0" smtClean="0">
                <a:ea typeface="ＭＳ Ｐゴシック" pitchFamily="34" charset="-128"/>
                <a:sym typeface="Symbol" pitchFamily="18" charset="2"/>
              </a:rPr>
              <a:t>O(</a:t>
            </a:r>
            <a:r>
              <a:rPr lang="en-US" altLang="en-US" sz="2600" i="1" dirty="0" smtClean="0">
                <a:ea typeface="ＭＳ Ｐゴシック" pitchFamily="34" charset="-128"/>
                <a:sym typeface="Symbol" pitchFamily="18" charset="2"/>
              </a:rPr>
              <a:t>l</a:t>
            </a:r>
            <a:r>
              <a:rPr lang="en-US" altLang="en-US" sz="2600" dirty="0" smtClean="0">
                <a:ea typeface="ＭＳ Ｐゴシック" pitchFamily="34" charset="-128"/>
                <a:sym typeface="Symbol" pitchFamily="18" charset="2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altLang="en-US" sz="2800" i="1" dirty="0" smtClean="0">
                <a:ea typeface="ＭＳ Ｐゴシック" pitchFamily="34" charset="-128"/>
                <a:sym typeface="Symbol" pitchFamily="18" charset="2"/>
              </a:rPr>
              <a:t>Net ionic equation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Show only the changed components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Omit any ions appearing the same on both sides of equation (</a:t>
            </a:r>
            <a:r>
              <a:rPr lang="en-US" altLang="en-US" sz="2400" i="1" dirty="0" smtClean="0">
                <a:solidFill>
                  <a:schemeClr val="accent2"/>
                </a:solidFill>
                <a:ea typeface="ＭＳ Ｐゴシック" pitchFamily="34" charset="-128"/>
                <a:sym typeface="Symbol" pitchFamily="18" charset="2"/>
              </a:rPr>
              <a:t>Spectator Ions)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H</a:t>
            </a:r>
            <a:r>
              <a:rPr lang="en-US" altLang="en-US" sz="2800" baseline="30000" dirty="0" smtClean="0">
                <a:ea typeface="ＭＳ Ｐゴシック" pitchFamily="34" charset="-128"/>
                <a:sym typeface="Symbol" pitchFamily="18" charset="2"/>
              </a:rPr>
              <a:t>+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(</a:t>
            </a:r>
            <a:r>
              <a:rPr lang="en-US" altLang="en-US" sz="2800" i="1" dirty="0" err="1" smtClean="0">
                <a:ea typeface="ＭＳ Ｐゴシック" pitchFamily="34" charset="-128"/>
                <a:sym typeface="Symbol" pitchFamily="18" charset="2"/>
              </a:rPr>
              <a:t>aq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) + OH</a:t>
            </a:r>
            <a:r>
              <a:rPr lang="en-US" altLang="en-US" sz="2800" baseline="30000" dirty="0" smtClean="0"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(</a:t>
            </a:r>
            <a:r>
              <a:rPr lang="en-US" altLang="en-US" sz="2800" i="1" dirty="0" err="1" smtClean="0">
                <a:ea typeface="ＭＳ Ｐゴシック" pitchFamily="34" charset="-128"/>
                <a:sym typeface="Symbol" pitchFamily="18" charset="2"/>
              </a:rPr>
              <a:t>aq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) </a:t>
            </a:r>
            <a:r>
              <a:rPr lang="en-US" altLang="en-US" sz="2800" dirty="0" smtClean="0">
                <a:solidFill>
                  <a:schemeClr val="folHlink"/>
                </a:solidFill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 H</a:t>
            </a:r>
            <a:r>
              <a:rPr lang="en-US" altLang="en-US" sz="2800" baseline="-25000" dirty="0" smtClean="0">
                <a:ea typeface="ＭＳ Ｐゴシック" pitchFamily="34" charset="-128"/>
                <a:sym typeface="Symbol" pitchFamily="18" charset="2"/>
              </a:rPr>
              <a:t>2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O(</a:t>
            </a:r>
            <a:r>
              <a:rPr lang="en-US" altLang="en-US" sz="2800" i="1" dirty="0" smtClean="0">
                <a:ea typeface="ＭＳ Ｐゴシック" pitchFamily="34" charset="-128"/>
                <a:sym typeface="Symbol" pitchFamily="18" charset="2"/>
              </a:rPr>
              <a:t>l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)</a:t>
            </a:r>
          </a:p>
        </p:txBody>
      </p:sp>
      <p:grpSp>
        <p:nvGrpSpPr>
          <p:cNvPr id="38915" name="Group 9"/>
          <p:cNvGrpSpPr>
            <a:grpSpLocks/>
          </p:cNvGrpSpPr>
          <p:nvPr/>
        </p:nvGrpSpPr>
        <p:grpSpPr bwMode="auto">
          <a:xfrm>
            <a:off x="8077200" y="1295400"/>
            <a:ext cx="762000" cy="523875"/>
            <a:chOff x="3962400" y="5791200"/>
            <a:chExt cx="762000" cy="523220"/>
          </a:xfrm>
        </p:grpSpPr>
        <p:sp>
          <p:nvSpPr>
            <p:cNvPr id="38916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8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38917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711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9144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Acid-Base Properties of Water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772400" cy="44958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Water possesses both acid and base properties</a:t>
            </a:r>
          </a:p>
          <a:p>
            <a:pPr lvl="1"/>
            <a:r>
              <a:rPr lang="en-US" altLang="en-US" b="1" dirty="0" smtClean="0">
                <a:solidFill>
                  <a:schemeClr val="accent6"/>
                </a:solidFill>
                <a:ea typeface="ＭＳ Ｐゴシック" pitchFamily="34" charset="-128"/>
              </a:rPr>
              <a:t>Amphiprotic</a:t>
            </a:r>
            <a:r>
              <a:rPr lang="en-US" altLang="en-US" dirty="0" smtClean="0">
                <a:ea typeface="ＭＳ Ｐゴシック" pitchFamily="34" charset="-128"/>
              </a:rPr>
              <a:t> – a substance possessing </a:t>
            </a:r>
            <a:r>
              <a:rPr lang="en-US" altLang="en-US" i="1" dirty="0" smtClean="0">
                <a:ea typeface="ＭＳ Ｐゴシック" pitchFamily="34" charset="-128"/>
              </a:rPr>
              <a:t>both</a:t>
            </a:r>
            <a:r>
              <a:rPr lang="en-US" altLang="en-US" dirty="0" smtClean="0">
                <a:ea typeface="ＭＳ Ｐゴシック" pitchFamily="34" charset="-128"/>
              </a:rPr>
              <a:t> acid and base properties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Water is the most commonly used solvent for both acids and bases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Solute-solvent interactions between water and both acids and bases promote solubility and dissociation 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 rot="-5400000">
            <a:off x="-2400300" y="2933700"/>
            <a:ext cx="579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8.1 Acids and Bases</a:t>
            </a:r>
          </a:p>
        </p:txBody>
      </p:sp>
      <p:grpSp>
        <p:nvGrpSpPr>
          <p:cNvPr id="11268" name="Group 9"/>
          <p:cNvGrpSpPr>
            <a:grpSpLocks/>
          </p:cNvGrpSpPr>
          <p:nvPr/>
        </p:nvGrpSpPr>
        <p:grpSpPr bwMode="auto">
          <a:xfrm>
            <a:off x="8077200" y="1295400"/>
            <a:ext cx="762000" cy="523875"/>
            <a:chOff x="3962400" y="5791200"/>
            <a:chExt cx="762000" cy="523220"/>
          </a:xfrm>
        </p:grpSpPr>
        <p:sp>
          <p:nvSpPr>
            <p:cNvPr id="11269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11270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186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772400" cy="44196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Pure water is virtually 100% molecular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Very small number of molecules dissociate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Dissociation of acids and bases is often called 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</a:rPr>
              <a:t>ionization</a:t>
            </a:r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Dissociation of water is 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</a:rPr>
              <a:t>self-ionization</a:t>
            </a:r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Very weak electrolyte</a:t>
            </a:r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371600" y="457200"/>
            <a:ext cx="7239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20000"/>
              </a:spcBef>
              <a:buClr>
                <a:schemeClr val="tx2"/>
              </a:buClr>
            </a:pPr>
            <a:endParaRPr lang="en-US" altLang="en-US" sz="3200">
              <a:solidFill>
                <a:schemeClr val="tx2"/>
              </a:solidFill>
            </a:endParaRPr>
          </a:p>
        </p:txBody>
      </p:sp>
      <p:grpSp>
        <p:nvGrpSpPr>
          <p:cNvPr id="22531" name="Group 4"/>
          <p:cNvGrpSpPr>
            <a:grpSpLocks/>
          </p:cNvGrpSpPr>
          <p:nvPr/>
        </p:nvGrpSpPr>
        <p:grpSpPr bwMode="auto">
          <a:xfrm>
            <a:off x="1643063" y="3505200"/>
            <a:ext cx="6967537" cy="579438"/>
            <a:chOff x="864" y="2303"/>
            <a:chExt cx="4389" cy="365"/>
          </a:xfrm>
        </p:grpSpPr>
        <p:sp>
          <p:nvSpPr>
            <p:cNvPr id="22534" name="Rectangle 5"/>
            <p:cNvSpPr>
              <a:spLocks noChangeArrowheads="1"/>
            </p:cNvSpPr>
            <p:nvPr/>
          </p:nvSpPr>
          <p:spPr bwMode="auto">
            <a:xfrm>
              <a:off x="864" y="2303"/>
              <a:ext cx="438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l">
                <a:spcBef>
                  <a:spcPct val="20000"/>
                </a:spcBef>
              </a:pPr>
              <a:r>
                <a:rPr lang="en-US" altLang="en-US" sz="3200">
                  <a:solidFill>
                    <a:schemeClr val="tx1"/>
                  </a:solidFill>
                </a:rPr>
                <a:t>H</a:t>
              </a:r>
              <a:r>
                <a:rPr lang="en-US" altLang="en-US" sz="3200" baseline="-25000">
                  <a:solidFill>
                    <a:schemeClr val="tx1"/>
                  </a:solidFill>
                </a:rPr>
                <a:t>2</a:t>
              </a:r>
              <a:r>
                <a:rPr lang="en-US" altLang="en-US" sz="3200">
                  <a:solidFill>
                    <a:schemeClr val="tx1"/>
                  </a:solidFill>
                </a:rPr>
                <a:t>O(</a:t>
              </a:r>
              <a:r>
                <a:rPr lang="en-US" altLang="en-US" sz="3200" i="1">
                  <a:solidFill>
                    <a:schemeClr val="tx1"/>
                  </a:solidFill>
                </a:rPr>
                <a:t>l</a:t>
              </a:r>
              <a:r>
                <a:rPr lang="en-US" altLang="en-US" sz="3200">
                  <a:solidFill>
                    <a:schemeClr val="tx1"/>
                  </a:solidFill>
                </a:rPr>
                <a:t>) + H</a:t>
              </a:r>
              <a:r>
                <a:rPr lang="en-US" altLang="en-US" sz="3200" baseline="-25000">
                  <a:solidFill>
                    <a:schemeClr val="tx1"/>
                  </a:solidFill>
                </a:rPr>
                <a:t>2</a:t>
              </a:r>
              <a:r>
                <a:rPr lang="en-US" altLang="en-US" sz="3200">
                  <a:solidFill>
                    <a:schemeClr val="tx1"/>
                  </a:solidFill>
                </a:rPr>
                <a:t>O(</a:t>
              </a:r>
              <a:r>
                <a:rPr lang="en-US" altLang="en-US" sz="3200" i="1">
                  <a:solidFill>
                    <a:schemeClr val="tx1"/>
                  </a:solidFill>
                </a:rPr>
                <a:t>l</a:t>
              </a:r>
              <a:r>
                <a:rPr lang="en-US" altLang="en-US" sz="3200">
                  <a:solidFill>
                    <a:schemeClr val="tx1"/>
                  </a:solidFill>
                </a:rPr>
                <a:t>)        H</a:t>
              </a:r>
              <a:r>
                <a:rPr lang="en-US" altLang="en-US" sz="3200" baseline="-25000">
                  <a:solidFill>
                    <a:schemeClr val="tx1"/>
                  </a:solidFill>
                </a:rPr>
                <a:t>3</a:t>
              </a:r>
              <a:r>
                <a:rPr lang="en-US" altLang="en-US" sz="3200">
                  <a:solidFill>
                    <a:schemeClr val="tx1"/>
                  </a:solidFill>
                </a:rPr>
                <a:t>O</a:t>
              </a:r>
              <a:r>
                <a:rPr lang="en-US" altLang="en-US" sz="3200" baseline="30000">
                  <a:solidFill>
                    <a:schemeClr val="tx1"/>
                  </a:solidFill>
                </a:rPr>
                <a:t>+</a:t>
              </a:r>
              <a:r>
                <a:rPr lang="en-US" altLang="en-US" sz="3200">
                  <a:solidFill>
                    <a:schemeClr val="tx1"/>
                  </a:solidFill>
                </a:rPr>
                <a:t>(</a:t>
              </a:r>
              <a:r>
                <a:rPr lang="en-US" altLang="en-US" sz="3200" i="1">
                  <a:solidFill>
                    <a:schemeClr val="tx1"/>
                  </a:solidFill>
                </a:rPr>
                <a:t>aq</a:t>
              </a:r>
              <a:r>
                <a:rPr lang="en-US" altLang="en-US" sz="3200">
                  <a:solidFill>
                    <a:schemeClr val="tx1"/>
                  </a:solidFill>
                </a:rPr>
                <a:t>) + OH</a:t>
              </a:r>
              <a:r>
                <a:rPr lang="en-US" altLang="en-US" sz="3200" baseline="30000">
                  <a:solidFill>
                    <a:schemeClr val="tx1"/>
                  </a:solidFill>
                </a:rPr>
                <a:t>-</a:t>
              </a:r>
              <a:r>
                <a:rPr lang="en-US" altLang="en-US" sz="3200">
                  <a:solidFill>
                    <a:schemeClr val="tx1"/>
                  </a:solidFill>
                </a:rPr>
                <a:t>(</a:t>
              </a:r>
              <a:r>
                <a:rPr lang="en-US" altLang="en-US" sz="3200" i="1">
                  <a:solidFill>
                    <a:schemeClr val="tx1"/>
                  </a:solidFill>
                </a:rPr>
                <a:t>aq</a:t>
              </a:r>
              <a:r>
                <a:rPr lang="en-US" altLang="en-US" sz="3200">
                  <a:solidFill>
                    <a:schemeClr val="tx1"/>
                  </a:solidFill>
                </a:rPr>
                <a:t>)</a:t>
              </a:r>
            </a:p>
          </p:txBody>
        </p:sp>
        <p:pic>
          <p:nvPicPr>
            <p:cNvPr id="22535" name="Picture 6" descr="equi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400"/>
              <a:ext cx="43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2" name="Rectangle 9"/>
          <p:cNvSpPr>
            <a:spLocks noChangeArrowheads="1"/>
          </p:cNvSpPr>
          <p:nvPr/>
        </p:nvSpPr>
        <p:spPr bwMode="auto">
          <a:xfrm rot="-5400000">
            <a:off x="-2400300" y="2933700"/>
            <a:ext cx="579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8.1 Acids and Bases</a:t>
            </a:r>
          </a:p>
        </p:txBody>
      </p:sp>
      <p:sp>
        <p:nvSpPr>
          <p:cNvPr id="22533" name="Rectangle 10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5334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Self-ionization of Water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8153400" y="1033462"/>
            <a:ext cx="762000" cy="523875"/>
            <a:chOff x="3962400" y="5791200"/>
            <a:chExt cx="762000" cy="523220"/>
          </a:xfrm>
        </p:grpSpPr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5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11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929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 rot="-5400000">
            <a:off x="-2819400" y="28956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1.6  Additional Experimental Quantities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524000" y="609600"/>
            <a:ext cx="678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837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Kelvin Temperature Scale</a:t>
            </a:r>
          </a:p>
        </p:txBody>
      </p:sp>
      <p:sp>
        <p:nvSpPr>
          <p:cNvPr id="5837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772400" cy="4114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The </a:t>
            </a:r>
            <a:r>
              <a:rPr lang="en-US" altLang="en-US" b="1" dirty="0" smtClean="0">
                <a:solidFill>
                  <a:schemeClr val="tx1"/>
                </a:solidFill>
                <a:ea typeface="ＭＳ Ｐゴシック" pitchFamily="34" charset="-128"/>
              </a:rPr>
              <a:t>Kelvin (K)</a:t>
            </a: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 scale is another temperature scale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It is of particular importance because it is directly related to molecular motion 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As molecular speed increases, the Kelvin temperature proportionately increases</a:t>
            </a:r>
          </a:p>
        </p:txBody>
      </p:sp>
      <p:grpSp>
        <p:nvGrpSpPr>
          <p:cNvPr id="58374" name="Group 6"/>
          <p:cNvGrpSpPr>
            <a:grpSpLocks/>
          </p:cNvGrpSpPr>
          <p:nvPr/>
        </p:nvGrpSpPr>
        <p:grpSpPr bwMode="auto">
          <a:xfrm>
            <a:off x="3524249" y="5791200"/>
            <a:ext cx="3670532" cy="609600"/>
            <a:chOff x="4133169" y="3415453"/>
            <a:chExt cx="3671378" cy="609600"/>
          </a:xfrm>
        </p:grpSpPr>
        <p:grpSp>
          <p:nvGrpSpPr>
            <p:cNvPr id="58375" name="Group 7"/>
            <p:cNvGrpSpPr>
              <a:grpSpLocks/>
            </p:cNvGrpSpPr>
            <p:nvPr/>
          </p:nvGrpSpPr>
          <p:grpSpPr bwMode="auto">
            <a:xfrm>
              <a:off x="4133169" y="3429000"/>
              <a:ext cx="591231" cy="596053"/>
              <a:chOff x="5283426" y="2394857"/>
              <a:chExt cx="591231" cy="596053"/>
            </a:xfrm>
          </p:grpSpPr>
          <p:sp>
            <p:nvSpPr>
              <p:cNvPr id="58381" name="TextBox 13"/>
              <p:cNvSpPr txBox="1">
                <a:spLocks noChangeArrowheads="1"/>
              </p:cNvSpPr>
              <p:nvPr/>
            </p:nvSpPr>
            <p:spPr bwMode="auto">
              <a:xfrm>
                <a:off x="5283426" y="2394857"/>
                <a:ext cx="427922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58382" name="TextBox 14"/>
              <p:cNvSpPr txBox="1">
                <a:spLocks noChangeArrowheads="1"/>
              </p:cNvSpPr>
              <p:nvPr/>
            </p:nvSpPr>
            <p:spPr bwMode="auto">
              <a:xfrm>
                <a:off x="5504769" y="2590800"/>
                <a:ext cx="36988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000">
                    <a:solidFill>
                      <a:schemeClr val="tx1"/>
                    </a:solidFill>
                  </a:rPr>
                  <a:t>K</a:t>
                </a:r>
                <a:endParaRPr lang="en-US" altLang="en-US" sz="2000" baseline="30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8376" name="TextBox 8"/>
            <p:cNvSpPr txBox="1">
              <a:spLocks noChangeArrowheads="1"/>
            </p:cNvSpPr>
            <p:nvPr/>
          </p:nvSpPr>
          <p:spPr bwMode="auto">
            <a:xfrm>
              <a:off x="4800600" y="3415453"/>
              <a:ext cx="416099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=</a:t>
              </a:r>
            </a:p>
          </p:txBody>
        </p:sp>
        <p:grpSp>
          <p:nvGrpSpPr>
            <p:cNvPr id="58377" name="Group 9"/>
            <p:cNvGrpSpPr>
              <a:grpSpLocks/>
            </p:cNvGrpSpPr>
            <p:nvPr/>
          </p:nvGrpSpPr>
          <p:grpSpPr bwMode="auto">
            <a:xfrm>
              <a:off x="5292947" y="3429000"/>
              <a:ext cx="662573" cy="596053"/>
              <a:chOff x="4426857" y="2394857"/>
              <a:chExt cx="662573" cy="596053"/>
            </a:xfrm>
          </p:grpSpPr>
          <p:sp>
            <p:nvSpPr>
              <p:cNvPr id="58379" name="TextBox 11"/>
              <p:cNvSpPr txBox="1">
                <a:spLocks noChangeArrowheads="1"/>
              </p:cNvSpPr>
              <p:nvPr/>
            </p:nvSpPr>
            <p:spPr bwMode="auto">
              <a:xfrm>
                <a:off x="4426857" y="2394857"/>
                <a:ext cx="427922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58380" name="TextBox 12"/>
              <p:cNvSpPr txBox="1">
                <a:spLocks noChangeArrowheads="1"/>
              </p:cNvSpPr>
              <p:nvPr/>
            </p:nvSpPr>
            <p:spPr bwMode="auto">
              <a:xfrm>
                <a:off x="4648200" y="2590800"/>
                <a:ext cx="44123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»"/>
                  <a:defRPr sz="2000">
                    <a:solidFill>
                      <a:srgbClr val="CDE1FF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000" baseline="30000">
                    <a:solidFill>
                      <a:schemeClr val="tx1"/>
                    </a:solidFill>
                  </a:rPr>
                  <a:t>o</a:t>
                </a:r>
                <a:r>
                  <a:rPr lang="en-US" altLang="en-US" sz="2000">
                    <a:solidFill>
                      <a:schemeClr val="tx1"/>
                    </a:solidFill>
                  </a:rPr>
                  <a:t>C</a:t>
                </a:r>
                <a:endParaRPr lang="en-US" altLang="en-US" sz="2000" baseline="30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8378" name="TextBox 10"/>
            <p:cNvSpPr txBox="1">
              <a:spLocks noChangeArrowheads="1"/>
            </p:cNvSpPr>
            <p:nvPr/>
          </p:nvSpPr>
          <p:spPr bwMode="auto">
            <a:xfrm>
              <a:off x="6054947" y="3429000"/>
              <a:ext cx="1749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dirty="0">
                  <a:solidFill>
                    <a:schemeClr val="tx1"/>
                  </a:solidFill>
                </a:rPr>
                <a:t>+  </a:t>
              </a:r>
              <a:r>
                <a:rPr lang="en-US" altLang="en-US" dirty="0" smtClean="0">
                  <a:solidFill>
                    <a:schemeClr val="tx1"/>
                  </a:solidFill>
                </a:rPr>
                <a:t>273.15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895600" y="4648200"/>
            <a:ext cx="3352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en-US">
              <a:solidFill>
                <a:srgbClr val="D0C1D5"/>
              </a:solidFill>
            </a:endParaRPr>
          </a:p>
        </p:txBody>
      </p:sp>
      <p:sp>
        <p:nvSpPr>
          <p:cNvPr id="1027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143000" y="13716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 is called the </a:t>
            </a:r>
            <a:r>
              <a:rPr lang="en-US" b="1" dirty="0"/>
              <a:t>hydronium ion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In pure water at room temperature: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r>
              <a:rPr lang="en-US" dirty="0"/>
              <a:t>] = 1 </a:t>
            </a:r>
            <a:r>
              <a:rPr lang="en-US" dirty="0">
                <a:sym typeface="Symbol" charset="0"/>
              </a:rPr>
              <a:t></a:t>
            </a:r>
            <a:r>
              <a:rPr lang="en-US" dirty="0"/>
              <a:t> 10</a:t>
            </a:r>
            <a:r>
              <a:rPr lang="en-US" baseline="30000" dirty="0">
                <a:latin typeface="Symbol" charset="2"/>
                <a:cs typeface="Symbol" charset="2"/>
              </a:rPr>
              <a:t>-</a:t>
            </a:r>
            <a:r>
              <a:rPr lang="en-US" baseline="30000" dirty="0"/>
              <a:t>7</a:t>
            </a:r>
            <a:r>
              <a:rPr lang="en-US" dirty="0"/>
              <a:t> </a:t>
            </a:r>
            <a:r>
              <a:rPr lang="en-US" i="1" dirty="0"/>
              <a:t>M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[</a:t>
            </a:r>
            <a:r>
              <a:rPr lang="en-US" dirty="0">
                <a:solidFill>
                  <a:schemeClr val="accent2"/>
                </a:solidFill>
              </a:rPr>
              <a:t>OH</a:t>
            </a:r>
            <a:r>
              <a:rPr lang="en-US" baseline="30000" dirty="0">
                <a:solidFill>
                  <a:schemeClr val="accent2"/>
                </a:solidFill>
                <a:latin typeface="Symbol" charset="2"/>
                <a:cs typeface="Symbol" charset="2"/>
              </a:rPr>
              <a:t>-</a:t>
            </a:r>
            <a:r>
              <a:rPr lang="en-US" dirty="0"/>
              <a:t>] = 1 </a:t>
            </a:r>
            <a:r>
              <a:rPr lang="en-US" dirty="0">
                <a:sym typeface="Symbol" charset="0"/>
              </a:rPr>
              <a:t></a:t>
            </a:r>
            <a:r>
              <a:rPr lang="en-US" dirty="0"/>
              <a:t> 10</a:t>
            </a:r>
            <a:r>
              <a:rPr lang="en-US" baseline="30000" dirty="0">
                <a:latin typeface="Symbol" charset="2"/>
                <a:cs typeface="Symbol" charset="2"/>
              </a:rPr>
              <a:t>-</a:t>
            </a:r>
            <a:r>
              <a:rPr lang="en-US" baseline="30000" dirty="0"/>
              <a:t>7</a:t>
            </a:r>
            <a:r>
              <a:rPr lang="en-US" dirty="0"/>
              <a:t> </a:t>
            </a:r>
            <a:r>
              <a:rPr lang="en-US" i="1" dirty="0"/>
              <a:t>M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006600"/>
                </a:solidFill>
              </a:rPr>
              <a:t>What is the equilibrium expression for:</a:t>
            </a:r>
          </a:p>
          <a:p>
            <a:pPr>
              <a:lnSpc>
                <a:spcPct val="90000"/>
              </a:lnSpc>
              <a:defRPr/>
            </a:pPr>
            <a:endParaRPr lang="en-US" sz="2800" dirty="0"/>
          </a:p>
          <a:p>
            <a:pPr>
              <a:lnSpc>
                <a:spcPct val="90000"/>
              </a:lnSpc>
              <a:defRPr/>
            </a:pPr>
            <a:endParaRPr lang="en-US" sz="2800" dirty="0"/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2800" dirty="0"/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US" sz="2800" dirty="0" smtClean="0"/>
              <a:t>    Remember</a:t>
            </a:r>
            <a:r>
              <a:rPr lang="en-US" sz="2800" dirty="0"/>
              <a:t>, liquids are not included in equilibrium expressions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371600" y="533400"/>
            <a:ext cx="716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altLang="en-US" sz="3200">
              <a:solidFill>
                <a:schemeClr val="tx2"/>
              </a:solidFill>
            </a:endParaRPr>
          </a:p>
        </p:txBody>
      </p:sp>
      <p:grpSp>
        <p:nvGrpSpPr>
          <p:cNvPr id="23556" name="Group 6"/>
          <p:cNvGrpSpPr>
            <a:grpSpLocks/>
          </p:cNvGrpSpPr>
          <p:nvPr/>
        </p:nvGrpSpPr>
        <p:grpSpPr bwMode="auto">
          <a:xfrm>
            <a:off x="1719263" y="3810000"/>
            <a:ext cx="6927850" cy="584200"/>
            <a:chOff x="912" y="2610"/>
            <a:chExt cx="4364" cy="368"/>
          </a:xfrm>
        </p:grpSpPr>
        <p:sp>
          <p:nvSpPr>
            <p:cNvPr id="23560" name="Rectangle 7"/>
            <p:cNvSpPr>
              <a:spLocks noChangeArrowheads="1"/>
            </p:cNvSpPr>
            <p:nvPr/>
          </p:nvSpPr>
          <p:spPr bwMode="auto">
            <a:xfrm>
              <a:off x="912" y="2610"/>
              <a:ext cx="436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l"/>
              <a:r>
                <a:rPr lang="en-US" altLang="en-US" sz="3200">
                  <a:solidFill>
                    <a:schemeClr val="tx1"/>
                  </a:solidFill>
                </a:rPr>
                <a:t> H</a:t>
              </a:r>
              <a:r>
                <a:rPr lang="en-US" altLang="en-US" sz="3200" baseline="-25000">
                  <a:solidFill>
                    <a:schemeClr val="tx1"/>
                  </a:solidFill>
                </a:rPr>
                <a:t>2</a:t>
              </a:r>
              <a:r>
                <a:rPr lang="en-US" altLang="en-US" sz="3200">
                  <a:solidFill>
                    <a:schemeClr val="tx1"/>
                  </a:solidFill>
                </a:rPr>
                <a:t>O</a:t>
              </a:r>
              <a:r>
                <a:rPr lang="en-US" altLang="en-US" sz="2800">
                  <a:solidFill>
                    <a:schemeClr val="tx1"/>
                  </a:solidFill>
                </a:rPr>
                <a:t>(</a:t>
              </a:r>
              <a:r>
                <a:rPr lang="en-US" altLang="en-US" sz="2800" i="1">
                  <a:solidFill>
                    <a:schemeClr val="tx1"/>
                  </a:solidFill>
                </a:rPr>
                <a:t>l</a:t>
              </a:r>
              <a:r>
                <a:rPr lang="en-US" altLang="en-US" sz="2800">
                  <a:solidFill>
                    <a:schemeClr val="tx1"/>
                  </a:solidFill>
                </a:rPr>
                <a:t>)</a:t>
              </a:r>
              <a:r>
                <a:rPr lang="en-US" altLang="en-US" sz="3200">
                  <a:solidFill>
                    <a:schemeClr val="tx1"/>
                  </a:solidFill>
                </a:rPr>
                <a:t> + H</a:t>
              </a:r>
              <a:r>
                <a:rPr lang="en-US" altLang="en-US" sz="3200" baseline="-25000">
                  <a:solidFill>
                    <a:schemeClr val="tx1"/>
                  </a:solidFill>
                </a:rPr>
                <a:t>2</a:t>
              </a:r>
              <a:r>
                <a:rPr lang="en-US" altLang="en-US" sz="3200">
                  <a:solidFill>
                    <a:schemeClr val="tx1"/>
                  </a:solidFill>
                </a:rPr>
                <a:t>O</a:t>
              </a:r>
              <a:r>
                <a:rPr lang="en-US" altLang="en-US" sz="2800">
                  <a:solidFill>
                    <a:schemeClr val="tx1"/>
                  </a:solidFill>
                </a:rPr>
                <a:t>(</a:t>
              </a:r>
              <a:r>
                <a:rPr lang="en-US" altLang="en-US" sz="2800" i="1">
                  <a:solidFill>
                    <a:schemeClr val="tx1"/>
                  </a:solidFill>
                </a:rPr>
                <a:t>l</a:t>
              </a:r>
              <a:r>
                <a:rPr lang="en-US" altLang="en-US" sz="2800">
                  <a:solidFill>
                    <a:schemeClr val="tx1"/>
                  </a:solidFill>
                </a:rPr>
                <a:t>)</a:t>
              </a:r>
              <a:r>
                <a:rPr lang="en-US" altLang="en-US" sz="3200">
                  <a:solidFill>
                    <a:schemeClr val="tx1"/>
                  </a:solidFill>
                </a:rPr>
                <a:t>        H</a:t>
              </a:r>
              <a:r>
                <a:rPr lang="en-US" altLang="en-US" sz="3200" baseline="-25000">
                  <a:solidFill>
                    <a:schemeClr val="tx1"/>
                  </a:solidFill>
                </a:rPr>
                <a:t>3</a:t>
              </a:r>
              <a:r>
                <a:rPr lang="en-US" altLang="en-US" sz="3200">
                  <a:solidFill>
                    <a:schemeClr val="tx1"/>
                  </a:solidFill>
                </a:rPr>
                <a:t>O</a:t>
              </a:r>
              <a:r>
                <a:rPr lang="en-US" altLang="en-US" sz="3200" baseline="30000">
                  <a:solidFill>
                    <a:schemeClr val="tx1"/>
                  </a:solidFill>
                </a:rPr>
                <a:t>+</a:t>
              </a:r>
              <a:r>
                <a:rPr lang="en-US" altLang="en-US" sz="2800">
                  <a:solidFill>
                    <a:schemeClr val="tx1"/>
                  </a:solidFill>
                </a:rPr>
                <a:t>(</a:t>
              </a:r>
              <a:r>
                <a:rPr lang="en-US" altLang="en-US" sz="2800" i="1">
                  <a:solidFill>
                    <a:schemeClr val="tx1"/>
                  </a:solidFill>
                </a:rPr>
                <a:t>aq</a:t>
              </a:r>
              <a:r>
                <a:rPr lang="en-US" altLang="en-US" sz="2800">
                  <a:solidFill>
                    <a:schemeClr val="tx1"/>
                  </a:solidFill>
                </a:rPr>
                <a:t>)</a:t>
              </a:r>
              <a:r>
                <a:rPr lang="en-US" altLang="en-US" sz="3200">
                  <a:solidFill>
                    <a:schemeClr val="tx1"/>
                  </a:solidFill>
                </a:rPr>
                <a:t> + OH</a:t>
              </a:r>
              <a:r>
                <a:rPr lang="en-US" altLang="en-US" sz="3200" baseline="30000">
                  <a:solidFill>
                    <a:schemeClr val="tx1"/>
                  </a:solidFill>
                  <a:latin typeface="Symbol" pitchFamily="18" charset="2"/>
                </a:rPr>
                <a:t>-</a:t>
              </a:r>
              <a:r>
                <a:rPr lang="en-US" altLang="en-US" sz="2800">
                  <a:solidFill>
                    <a:schemeClr val="tx1"/>
                  </a:solidFill>
                </a:rPr>
                <a:t>(</a:t>
              </a:r>
              <a:r>
                <a:rPr lang="en-US" altLang="en-US" sz="2800" i="1">
                  <a:solidFill>
                    <a:schemeClr val="tx1"/>
                  </a:solidFill>
                </a:rPr>
                <a:t>aq</a:t>
              </a:r>
              <a:r>
                <a:rPr lang="en-US" altLang="en-US" sz="2800">
                  <a:solidFill>
                    <a:schemeClr val="tx1"/>
                  </a:solidFill>
                </a:rPr>
                <a:t>)</a:t>
              </a:r>
            </a:p>
          </p:txBody>
        </p:sp>
        <p:pic>
          <p:nvPicPr>
            <p:cNvPr id="23561" name="Picture 8" descr="equi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2736"/>
              <a:ext cx="38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7" name="Rectangle 10"/>
          <p:cNvSpPr>
            <a:spLocks noChangeArrowheads="1"/>
          </p:cNvSpPr>
          <p:nvPr/>
        </p:nvSpPr>
        <p:spPr bwMode="auto">
          <a:xfrm rot="-5400000">
            <a:off x="-2400300" y="2933700"/>
            <a:ext cx="579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8.1 Acids and Bases</a:t>
            </a:r>
          </a:p>
        </p:txBody>
      </p:sp>
      <p:sp>
        <p:nvSpPr>
          <p:cNvPr id="23558" name="Rectangle 11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762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Hydronium Ion</a:t>
            </a:r>
          </a:p>
        </p:txBody>
      </p:sp>
      <p:sp>
        <p:nvSpPr>
          <p:cNvPr id="23559" name="TextBox 1"/>
          <p:cNvSpPr txBox="1">
            <a:spLocks noChangeArrowheads="1"/>
          </p:cNvSpPr>
          <p:nvPr/>
        </p:nvSpPr>
        <p:spPr bwMode="auto">
          <a:xfrm>
            <a:off x="2903538" y="4597400"/>
            <a:ext cx="3336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>
                <a:solidFill>
                  <a:schemeClr val="tx2"/>
                </a:solidFill>
              </a:rPr>
              <a:t>K</a:t>
            </a:r>
            <a:r>
              <a:rPr lang="en-US" altLang="en-US" sz="3200" baseline="-25000">
                <a:solidFill>
                  <a:schemeClr val="tx2"/>
                </a:solidFill>
              </a:rPr>
              <a:t>eq</a:t>
            </a:r>
            <a:r>
              <a:rPr lang="en-US" altLang="en-US" sz="3200">
                <a:solidFill>
                  <a:schemeClr val="tx2"/>
                </a:solidFill>
              </a:rPr>
              <a:t> = [</a:t>
            </a:r>
            <a:r>
              <a:rPr lang="en-US" altLang="en-US" sz="3200">
                <a:solidFill>
                  <a:srgbClr val="FF0000"/>
                </a:solidFill>
              </a:rPr>
              <a:t>H</a:t>
            </a:r>
            <a:r>
              <a:rPr lang="en-US" altLang="en-US" sz="3200" baseline="-25000">
                <a:solidFill>
                  <a:srgbClr val="FF0000"/>
                </a:solidFill>
              </a:rPr>
              <a:t>3</a:t>
            </a:r>
            <a:r>
              <a:rPr lang="en-US" altLang="en-US" sz="3200">
                <a:solidFill>
                  <a:srgbClr val="FF0000"/>
                </a:solidFill>
              </a:rPr>
              <a:t>O</a:t>
            </a:r>
            <a:r>
              <a:rPr lang="en-US" altLang="en-US" sz="3200" baseline="30000">
                <a:solidFill>
                  <a:srgbClr val="FF0000"/>
                </a:solidFill>
              </a:rPr>
              <a:t>+</a:t>
            </a:r>
            <a:r>
              <a:rPr lang="en-US" altLang="en-US" sz="3200">
                <a:solidFill>
                  <a:schemeClr val="tx2"/>
                </a:solidFill>
              </a:rPr>
              <a:t>][</a:t>
            </a:r>
            <a:r>
              <a:rPr lang="en-US" altLang="en-US" sz="3200">
                <a:solidFill>
                  <a:schemeClr val="accent2"/>
                </a:solidFill>
              </a:rPr>
              <a:t>OH</a:t>
            </a:r>
            <a:r>
              <a:rPr lang="en-US" altLang="en-US" sz="3200" baseline="30000">
                <a:solidFill>
                  <a:schemeClr val="accent2"/>
                </a:solidFill>
                <a:latin typeface="Symbol" pitchFamily="18" charset="2"/>
              </a:rPr>
              <a:t>-</a:t>
            </a:r>
            <a:r>
              <a:rPr lang="en-US" altLang="en-US" sz="3200">
                <a:solidFill>
                  <a:schemeClr val="tx2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2067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ChangeArrowheads="1"/>
          </p:cNvSpPr>
          <p:nvPr/>
        </p:nvSpPr>
        <p:spPr bwMode="auto">
          <a:xfrm>
            <a:off x="1371600" y="533400"/>
            <a:ext cx="7162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20000"/>
              </a:spcBef>
              <a:buClr>
                <a:schemeClr val="tx2"/>
              </a:buClr>
            </a:pPr>
            <a:endParaRPr lang="en-US" altLang="en-US" sz="3200">
              <a:solidFill>
                <a:schemeClr val="tx2"/>
              </a:solidFill>
            </a:endParaRPr>
          </a:p>
          <a:p>
            <a:pPr algn="l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altLang="en-US" sz="3200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26626" name="Rectangle 8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0668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8.2  pH: A Measurement Scale for Acids and Bases</a:t>
            </a:r>
          </a:p>
        </p:txBody>
      </p:sp>
      <p:sp>
        <p:nvSpPr>
          <p:cNvPr id="2662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143000" y="1828800"/>
            <a:ext cx="7772400" cy="41148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pH scale</a:t>
            </a:r>
            <a:r>
              <a:rPr lang="en-US" altLang="en-US" b="1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– a scale that indicates the acidity or basicity of a solution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Ranges from 0 (very acidic) to 14 (very basic)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The pH scale is rather similar to the temperature scale assigning relative values of hot and cold 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The pH of a solution is defined as:</a:t>
            </a:r>
          </a:p>
        </p:txBody>
      </p:sp>
      <p:grpSp>
        <p:nvGrpSpPr>
          <p:cNvPr id="26628" name="Group 9"/>
          <p:cNvGrpSpPr>
            <a:grpSpLocks/>
          </p:cNvGrpSpPr>
          <p:nvPr/>
        </p:nvGrpSpPr>
        <p:grpSpPr bwMode="auto">
          <a:xfrm>
            <a:off x="8077200" y="1371600"/>
            <a:ext cx="762000" cy="523875"/>
            <a:chOff x="3962400" y="5791200"/>
            <a:chExt cx="762000" cy="523220"/>
          </a:xfrm>
        </p:grpSpPr>
        <p:sp>
          <p:nvSpPr>
            <p:cNvPr id="26632" name="TextBox 7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6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26633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6629" name="Group 2"/>
          <p:cNvGrpSpPr>
            <a:grpSpLocks/>
          </p:cNvGrpSpPr>
          <p:nvPr/>
        </p:nvGrpSpPr>
        <p:grpSpPr bwMode="auto">
          <a:xfrm>
            <a:off x="2895600" y="5634038"/>
            <a:ext cx="3352800" cy="614362"/>
            <a:chOff x="2895600" y="5634750"/>
            <a:chExt cx="3352800" cy="61365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2895600" y="5639506"/>
              <a:ext cx="3352800" cy="60889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/>
            <a:lstStyle/>
            <a:p>
              <a:pPr>
                <a:defRPr/>
              </a:pPr>
              <a:endParaRPr lang="en-US" sz="4000" dirty="0">
                <a:solidFill>
                  <a:srgbClr val="D0C1D5"/>
                </a:solidFill>
              </a:endParaRPr>
            </a:p>
          </p:txBody>
        </p:sp>
        <p:sp>
          <p:nvSpPr>
            <p:cNvPr id="26631" name="TextBox 1"/>
            <p:cNvSpPr txBox="1">
              <a:spLocks noChangeArrowheads="1"/>
            </p:cNvSpPr>
            <p:nvPr/>
          </p:nvSpPr>
          <p:spPr bwMode="auto">
            <a:xfrm>
              <a:off x="3073856" y="5634750"/>
              <a:ext cx="3009491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l"/>
              <a:r>
                <a:rPr lang="en-US" altLang="en-US" sz="3200">
                  <a:solidFill>
                    <a:schemeClr val="tx1"/>
                  </a:solidFill>
                </a:rPr>
                <a:t>pH = </a:t>
              </a:r>
              <a:r>
                <a:rPr lang="en-US" altLang="en-US" sz="3200">
                  <a:solidFill>
                    <a:schemeClr val="tx1"/>
                  </a:solidFill>
                  <a:latin typeface="Symbol" pitchFamily="18" charset="2"/>
                </a:rPr>
                <a:t>-</a:t>
              </a:r>
              <a:r>
                <a:rPr lang="en-US" altLang="en-US" sz="3200">
                  <a:solidFill>
                    <a:schemeClr val="tx1"/>
                  </a:solidFill>
                </a:rPr>
                <a:t>log[H</a:t>
              </a:r>
              <a:r>
                <a:rPr lang="en-US" altLang="en-US" sz="3200" baseline="-25000">
                  <a:solidFill>
                    <a:schemeClr val="tx1"/>
                  </a:solidFill>
                </a:rPr>
                <a:t>3</a:t>
              </a:r>
              <a:r>
                <a:rPr lang="en-US" altLang="en-US" sz="3200">
                  <a:solidFill>
                    <a:schemeClr val="tx1"/>
                  </a:solidFill>
                </a:rPr>
                <a:t>O</a:t>
              </a:r>
              <a:r>
                <a:rPr lang="en-US" altLang="en-US" sz="3200" baseline="30000">
                  <a:solidFill>
                    <a:schemeClr val="tx1"/>
                  </a:solidFill>
                </a:rPr>
                <a:t>+</a:t>
              </a:r>
              <a:r>
                <a:rPr lang="en-US" altLang="en-US" sz="3200">
                  <a:solidFill>
                    <a:schemeClr val="tx1"/>
                  </a:solidFill>
                </a:rPr>
                <a:t>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127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7391400" cy="51054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ea typeface="ＭＳ Ｐゴシック" pitchFamily="34" charset="-128"/>
              </a:rPr>
              <a:t>Any change that takes place in aqueous solution generally has at least some pH dependence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600" i="1" dirty="0" smtClean="0">
                <a:ea typeface="ＭＳ Ｐゴシック" pitchFamily="34" charset="-128"/>
              </a:rPr>
              <a:t>Agriculture</a:t>
            </a:r>
            <a:r>
              <a:rPr lang="en-US" altLang="en-US" sz="2600" dirty="0" smtClean="0">
                <a:ea typeface="ＭＳ Ｐゴシック" pitchFamily="34" charset="-128"/>
              </a:rPr>
              <a:t> – crops grow best in soil with proper pH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600" i="1" dirty="0" smtClean="0">
                <a:ea typeface="ＭＳ Ｐゴシック" pitchFamily="34" charset="-128"/>
              </a:rPr>
              <a:t>Physiology</a:t>
            </a:r>
            <a:r>
              <a:rPr lang="en-US" altLang="en-US" sz="2600" dirty="0" smtClean="0">
                <a:ea typeface="ＭＳ Ｐゴシック" pitchFamily="34" charset="-128"/>
              </a:rPr>
              <a:t> – blood pH shift of 1 pH is fatal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600" i="1" dirty="0" smtClean="0">
                <a:ea typeface="ＭＳ Ｐゴシック" pitchFamily="34" charset="-128"/>
              </a:rPr>
              <a:t>Acid Rain </a:t>
            </a:r>
            <a:r>
              <a:rPr lang="en-US" altLang="en-US" sz="2600" dirty="0" smtClean="0">
                <a:ea typeface="ＭＳ Ｐゴシック" pitchFamily="34" charset="-128"/>
              </a:rPr>
              <a:t>– lowers pH of water in aquatic systems causing problems for native fishes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600" i="1" dirty="0" smtClean="0">
                <a:ea typeface="ＭＳ Ｐゴシック" pitchFamily="34" charset="-128"/>
              </a:rPr>
              <a:t>Municipal services </a:t>
            </a:r>
            <a:r>
              <a:rPr lang="en-US" altLang="en-US" sz="2600" dirty="0" smtClean="0">
                <a:ea typeface="ＭＳ Ｐゴシック" pitchFamily="34" charset="-128"/>
              </a:rPr>
              <a:t>– sewage treatment and water purification require optimal pH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600" i="1" dirty="0" smtClean="0">
                <a:ea typeface="ＭＳ Ｐゴシック" pitchFamily="34" charset="-128"/>
              </a:rPr>
              <a:t>Industry</a:t>
            </a:r>
            <a:r>
              <a:rPr lang="en-US" altLang="en-US" sz="2600" dirty="0" smtClean="0">
                <a:ea typeface="ＭＳ Ｐゴシック" pitchFamily="34" charset="-128"/>
              </a:rPr>
              <a:t> – many processes require strict pH control for cost-effective production</a:t>
            </a:r>
          </a:p>
        </p:txBody>
      </p:sp>
      <p:sp>
        <p:nvSpPr>
          <p:cNvPr id="37890" name="Rectangle 13"/>
          <p:cNvSpPr>
            <a:spLocks noChangeArrowheads="1"/>
          </p:cNvSpPr>
          <p:nvPr/>
        </p:nvSpPr>
        <p:spPr bwMode="auto">
          <a:xfrm rot="-5400000">
            <a:off x="-2514600" y="2819400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8.2 pH: A Measurement Scale for Acids and Bases</a:t>
            </a:r>
          </a:p>
        </p:txBody>
      </p:sp>
      <p:sp>
        <p:nvSpPr>
          <p:cNvPr id="37891" name="Text Box 17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  <a:noFill/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The Importance of pH and pH Control</a:t>
            </a:r>
          </a:p>
        </p:txBody>
      </p:sp>
    </p:spTree>
    <p:extLst>
      <p:ext uri="{BB962C8B-B14F-4D97-AF65-F5344CB8AC3E}">
        <p14:creationId xmlns:p14="http://schemas.microsoft.com/office/powerpoint/2010/main" val="379815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2552700" y="3086100"/>
            <a:ext cx="5943600" cy="838200"/>
          </a:xfrm>
        </p:spPr>
        <p:txBody>
          <a:bodyPr/>
          <a:lstStyle/>
          <a:p>
            <a:r>
              <a:rPr lang="en-US" altLang="en-US" smtClean="0">
                <a:solidFill>
                  <a:schemeClr val="bg2"/>
                </a:solidFill>
                <a:ea typeface="ＭＳ Ｐゴシック" pitchFamily="34" charset="-128"/>
              </a:rPr>
              <a:t>8.4 Acid-Base Buffers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219200"/>
            <a:ext cx="7543800" cy="5105400"/>
          </a:xfrm>
        </p:spPr>
        <p:txBody>
          <a:bodyPr/>
          <a:lstStyle/>
          <a:p>
            <a:r>
              <a:rPr lang="en-US" altLang="en-US" sz="2800" dirty="0" smtClean="0">
                <a:ea typeface="ＭＳ Ｐゴシック" pitchFamily="34" charset="-128"/>
              </a:rPr>
              <a:t>Buffers act to establish an equilibrium between a conjugate acid/base pair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Buffers consist of either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a weak acid and its salt (conjugate base)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a weak base and its salt (conjugate acid)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An example is  acetic acid, CH</a:t>
            </a:r>
            <a:r>
              <a:rPr lang="en-US" altLang="en-US" sz="2800" baseline="-25000" dirty="0" smtClean="0">
                <a:ea typeface="ＭＳ Ｐゴシック" pitchFamily="34" charset="-128"/>
              </a:rPr>
              <a:t>3</a:t>
            </a:r>
            <a:r>
              <a:rPr lang="en-US" altLang="en-US" sz="2800" dirty="0" smtClean="0">
                <a:ea typeface="ＭＳ Ｐゴシック" pitchFamily="34" charset="-128"/>
              </a:rPr>
              <a:t>COOH, and its conjugate base CH</a:t>
            </a:r>
            <a:r>
              <a:rPr lang="en-US" altLang="en-US" sz="2800" baseline="-25000" dirty="0" smtClean="0">
                <a:ea typeface="ＭＳ Ｐゴシック" pitchFamily="34" charset="-128"/>
              </a:rPr>
              <a:t>3</a:t>
            </a:r>
            <a:r>
              <a:rPr lang="en-US" altLang="en-US" sz="2800" dirty="0" smtClean="0">
                <a:ea typeface="ＭＳ Ｐゴシック" pitchFamily="34" charset="-128"/>
              </a:rPr>
              <a:t>COO</a:t>
            </a:r>
            <a:r>
              <a:rPr lang="en-US" altLang="en-US" sz="2800" baseline="30000" dirty="0" smtClean="0">
                <a:ea typeface="ＭＳ Ｐゴシック" pitchFamily="34" charset="-128"/>
              </a:rPr>
              <a:t>-</a:t>
            </a:r>
            <a:endParaRPr lang="en-US" altLang="en-US" sz="2800" dirty="0" smtClean="0">
              <a:ea typeface="ＭＳ Ｐゴシック" pitchFamily="34" charset="-128"/>
            </a:endParaRPr>
          </a:p>
          <a:p>
            <a:pPr lvl="1"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/>
            </a:r>
            <a:br>
              <a:rPr lang="en-US" altLang="en-US" sz="2400" dirty="0" smtClean="0">
                <a:ea typeface="ＭＳ Ｐゴシック" pitchFamily="34" charset="-128"/>
              </a:rPr>
            </a:br>
            <a:endParaRPr lang="en-US" altLang="en-US" sz="2400" dirty="0" smtClean="0">
              <a:ea typeface="ＭＳ Ｐゴシック" pitchFamily="34" charset="-128"/>
            </a:endParaRPr>
          </a:p>
          <a:p>
            <a:r>
              <a:rPr lang="en-US" altLang="en-US" sz="2800" dirty="0" smtClean="0">
                <a:ea typeface="ＭＳ Ｐゴシック" pitchFamily="34" charset="-128"/>
              </a:rPr>
              <a:t>An equilibrium is established in solution between the acid and the salt anion</a:t>
            </a:r>
          </a:p>
          <a:p>
            <a:pPr algn="ctr">
              <a:buClrTx/>
            </a:pPr>
            <a:r>
              <a:rPr lang="en-US" altLang="en-US" sz="2800" dirty="0" smtClean="0">
                <a:solidFill>
                  <a:schemeClr val="accent2"/>
                </a:solidFill>
                <a:ea typeface="ＭＳ Ｐゴシック" pitchFamily="34" charset="-128"/>
              </a:rPr>
              <a:t>A buffer is </a:t>
            </a:r>
            <a:r>
              <a:rPr lang="en-US" altLang="en-US" sz="2800" dirty="0" err="1" smtClean="0">
                <a:solidFill>
                  <a:schemeClr val="accent2"/>
                </a:solidFill>
                <a:ea typeface="ＭＳ Ｐゴシック" pitchFamily="34" charset="-128"/>
              </a:rPr>
              <a:t>LeChatelier</a:t>
            </a:r>
            <a:r>
              <a:rPr lang="ja-JP" altLang="en-US" sz="2800" dirty="0" smtClean="0">
                <a:solidFill>
                  <a:schemeClr val="accent2"/>
                </a:solidFill>
                <a:ea typeface="ＭＳ Ｐゴシック" pitchFamily="34" charset="-128"/>
              </a:rPr>
              <a:t>’</a:t>
            </a:r>
            <a:r>
              <a:rPr lang="en-US" altLang="ja-JP" sz="2800" dirty="0" smtClean="0">
                <a:solidFill>
                  <a:schemeClr val="accent2"/>
                </a:solidFill>
                <a:ea typeface="ＭＳ Ｐゴシック" pitchFamily="34" charset="-128"/>
              </a:rPr>
              <a:t>s Principle in action</a:t>
            </a:r>
            <a:r>
              <a:rPr lang="en-US" altLang="ja-JP" sz="2800" dirty="0" smtClean="0">
                <a:ea typeface="ＭＳ Ｐゴシック" pitchFamily="34" charset="-128"/>
              </a:rPr>
              <a:t>	</a:t>
            </a:r>
          </a:p>
          <a:p>
            <a:pPr algn="r">
              <a:buFontTx/>
              <a:buNone/>
            </a:pPr>
            <a:endParaRPr lang="en-US" altLang="en-US" sz="2800" dirty="0" smtClean="0">
              <a:ea typeface="ＭＳ Ｐゴシック" pitchFamily="34" charset="-128"/>
            </a:endParaRPr>
          </a:p>
        </p:txBody>
      </p:sp>
      <p:grpSp>
        <p:nvGrpSpPr>
          <p:cNvPr id="50179" name="Group 4"/>
          <p:cNvGrpSpPr>
            <a:grpSpLocks/>
          </p:cNvGrpSpPr>
          <p:nvPr/>
        </p:nvGrpSpPr>
        <p:grpSpPr bwMode="auto">
          <a:xfrm>
            <a:off x="1219200" y="4495803"/>
            <a:ext cx="7772400" cy="461963"/>
            <a:chOff x="768" y="1843"/>
            <a:chExt cx="4896" cy="291"/>
          </a:xfrm>
        </p:grpSpPr>
        <p:sp>
          <p:nvSpPr>
            <p:cNvPr id="50181" name="Rectangle 5"/>
            <p:cNvSpPr>
              <a:spLocks noChangeArrowheads="1"/>
            </p:cNvSpPr>
            <p:nvPr/>
          </p:nvSpPr>
          <p:spPr bwMode="auto">
            <a:xfrm>
              <a:off x="768" y="1843"/>
              <a:ext cx="4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400" dirty="0">
                  <a:solidFill>
                    <a:schemeClr val="tx1"/>
                  </a:solidFill>
                </a:rPr>
                <a:t>CH</a:t>
              </a:r>
              <a:r>
                <a:rPr lang="en-US" altLang="en-US" sz="2400" baseline="-25000" dirty="0">
                  <a:solidFill>
                    <a:schemeClr val="tx1"/>
                  </a:solidFill>
                </a:rPr>
                <a:t>3</a:t>
              </a:r>
              <a:r>
                <a:rPr lang="en-US" altLang="en-US" sz="2400" dirty="0">
                  <a:solidFill>
                    <a:schemeClr val="tx1"/>
                  </a:solidFill>
                </a:rPr>
                <a:t>COOH(</a:t>
              </a:r>
              <a:r>
                <a:rPr lang="en-US" altLang="en-US" sz="2400" i="1" dirty="0" err="1">
                  <a:solidFill>
                    <a:schemeClr val="tx1"/>
                  </a:solidFill>
                </a:rPr>
                <a:t>aq</a:t>
              </a:r>
              <a:r>
                <a:rPr lang="en-US" altLang="en-US" sz="2400" dirty="0">
                  <a:solidFill>
                    <a:schemeClr val="tx1"/>
                  </a:solidFill>
                </a:rPr>
                <a:t>) + H</a:t>
              </a:r>
              <a:r>
                <a:rPr lang="en-US" altLang="en-US" sz="2400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en-US" sz="2400" dirty="0">
                  <a:solidFill>
                    <a:schemeClr val="tx1"/>
                  </a:solidFill>
                </a:rPr>
                <a:t>O(</a:t>
              </a:r>
              <a:r>
                <a:rPr lang="en-US" altLang="en-US" sz="2400" i="1" dirty="0">
                  <a:solidFill>
                    <a:schemeClr val="tx1"/>
                  </a:solidFill>
                </a:rPr>
                <a:t>l</a:t>
              </a:r>
              <a:r>
                <a:rPr lang="en-US" altLang="en-US" sz="2400" dirty="0">
                  <a:solidFill>
                    <a:schemeClr val="tx1"/>
                  </a:solidFill>
                </a:rPr>
                <a:t>)             CH</a:t>
              </a:r>
              <a:r>
                <a:rPr lang="en-US" altLang="en-US" sz="2400" baseline="-25000" dirty="0">
                  <a:solidFill>
                    <a:schemeClr val="tx1"/>
                  </a:solidFill>
                </a:rPr>
                <a:t>3</a:t>
              </a:r>
              <a:r>
                <a:rPr lang="en-US" altLang="en-US" sz="2400" dirty="0">
                  <a:solidFill>
                    <a:schemeClr val="tx1"/>
                  </a:solidFill>
                </a:rPr>
                <a:t>COO</a:t>
              </a:r>
              <a:r>
                <a:rPr lang="en-US" altLang="en-US" sz="2400" baseline="30000" dirty="0">
                  <a:solidFill>
                    <a:schemeClr val="tx1"/>
                  </a:solidFill>
                  <a:latin typeface="Symbol" pitchFamily="18" charset="2"/>
                </a:rPr>
                <a:t>-</a:t>
              </a:r>
              <a:r>
                <a:rPr lang="en-US" altLang="en-US" sz="2400" dirty="0">
                  <a:solidFill>
                    <a:schemeClr val="tx1"/>
                  </a:solidFill>
                </a:rPr>
                <a:t>(</a:t>
              </a:r>
              <a:r>
                <a:rPr lang="en-US" altLang="en-US" sz="2400" i="1" dirty="0" err="1">
                  <a:solidFill>
                    <a:schemeClr val="tx1"/>
                  </a:solidFill>
                </a:rPr>
                <a:t>aq</a:t>
              </a:r>
              <a:r>
                <a:rPr lang="en-US" altLang="en-US" sz="2400" dirty="0">
                  <a:solidFill>
                    <a:schemeClr val="tx1"/>
                  </a:solidFill>
                </a:rPr>
                <a:t>) + H</a:t>
              </a:r>
              <a:r>
                <a:rPr lang="en-US" altLang="en-US" sz="2400" baseline="-25000" dirty="0">
                  <a:solidFill>
                    <a:schemeClr val="tx1"/>
                  </a:solidFill>
                </a:rPr>
                <a:t>3</a:t>
              </a:r>
              <a:r>
                <a:rPr lang="en-US" altLang="en-US" sz="2400" dirty="0">
                  <a:solidFill>
                    <a:schemeClr val="tx1"/>
                  </a:solidFill>
                </a:rPr>
                <a:t>O</a:t>
              </a:r>
              <a:r>
                <a:rPr lang="en-US" altLang="en-US" sz="2400" baseline="30000" dirty="0">
                  <a:solidFill>
                    <a:schemeClr val="tx1"/>
                  </a:solidFill>
                </a:rPr>
                <a:t>+</a:t>
              </a:r>
              <a:r>
                <a:rPr lang="en-US" altLang="en-US" sz="2400" dirty="0">
                  <a:solidFill>
                    <a:schemeClr val="tx1"/>
                  </a:solidFill>
                </a:rPr>
                <a:t>(</a:t>
              </a:r>
              <a:r>
                <a:rPr lang="en-US" altLang="en-US" sz="2400" i="1" dirty="0" err="1">
                  <a:solidFill>
                    <a:schemeClr val="tx1"/>
                  </a:solidFill>
                </a:rPr>
                <a:t>aq</a:t>
              </a:r>
              <a:r>
                <a:rPr lang="en-US" altLang="en-US" sz="2400" dirty="0">
                  <a:solidFill>
                    <a:schemeClr val="tx1"/>
                  </a:solidFill>
                </a:rPr>
                <a:t>)</a:t>
              </a:r>
            </a:p>
          </p:txBody>
        </p:sp>
        <p:pic>
          <p:nvPicPr>
            <p:cNvPr id="50182" name="Picture 6" descr="equi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920"/>
              <a:ext cx="506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180" name="Rectangle 8"/>
          <p:cNvSpPr>
            <a:spLocks noChangeArrowheads="1"/>
          </p:cNvSpPr>
          <p:nvPr/>
        </p:nvSpPr>
        <p:spPr bwMode="auto">
          <a:xfrm>
            <a:off x="1066800" y="3048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The Buffer Process</a:t>
            </a:r>
          </a:p>
        </p:txBody>
      </p:sp>
    </p:spTree>
    <p:extLst>
      <p:ext uri="{BB962C8B-B14F-4D97-AF65-F5344CB8AC3E}">
        <p14:creationId xmlns:p14="http://schemas.microsoft.com/office/powerpoint/2010/main" val="339479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9.1 Natural Radioactivity</a:t>
            </a: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Radioactivity</a:t>
            </a:r>
            <a:r>
              <a:rPr lang="en-US" altLang="en-US" dirty="0" smtClean="0">
                <a:ea typeface="ＭＳ Ｐゴシック" pitchFamily="34" charset="-128"/>
              </a:rPr>
              <a:t> – process by which atoms emit energetic particles or rays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</a:rPr>
              <a:t>Radiation</a:t>
            </a:r>
            <a:r>
              <a:rPr lang="en-US" altLang="en-US" dirty="0" smtClean="0">
                <a:ea typeface="ＭＳ Ｐゴシック" pitchFamily="34" charset="-128"/>
              </a:rPr>
              <a:t> – the particles or rays emitted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comes from the nucleus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</a:rPr>
              <a:t>Nuclear symbols</a:t>
            </a:r>
            <a:r>
              <a:rPr lang="en-US" altLang="en-US" dirty="0" smtClean="0">
                <a:ea typeface="ＭＳ Ｐゴシック" pitchFamily="34" charset="-128"/>
              </a:rPr>
              <a:t> – what we use to designate the nucleus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Atomic symbol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Atomic number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Mass number</a:t>
            </a:r>
          </a:p>
        </p:txBody>
      </p:sp>
    </p:spTree>
    <p:extLst>
      <p:ext uri="{BB962C8B-B14F-4D97-AF65-F5344CB8AC3E}">
        <p14:creationId xmlns:p14="http://schemas.microsoft.com/office/powerpoint/2010/main" val="205466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Three Isotopes of Carbon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066800"/>
            <a:ext cx="7772400" cy="2514600"/>
          </a:xfrm>
        </p:spPr>
        <p:txBody>
          <a:bodyPr/>
          <a:lstStyle/>
          <a:p>
            <a:r>
              <a:rPr lang="en-US" altLang="en-US" sz="2800" smtClean="0">
                <a:ea typeface="ＭＳ Ｐゴシック" pitchFamily="34" charset="-128"/>
              </a:rPr>
              <a:t>Each nucleus contains the same number of protons</a:t>
            </a:r>
          </a:p>
          <a:p>
            <a:r>
              <a:rPr lang="en-US" altLang="en-US" sz="2800" smtClean="0">
                <a:ea typeface="ＭＳ Ｐゴシック" pitchFamily="34" charset="-128"/>
              </a:rPr>
              <a:t>Only the number of neutrons is different</a:t>
            </a:r>
          </a:p>
          <a:p>
            <a:r>
              <a:rPr lang="en-US" altLang="en-US" sz="2800" smtClean="0">
                <a:ea typeface="ＭＳ Ｐゴシック" pitchFamily="34" charset="-128"/>
              </a:rPr>
              <a:t>With different numbers of neutrons the mass of each isotope is different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 rot="-5400000">
            <a:off x="-2667000" y="2971800"/>
            <a:ext cx="617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9.1 Natural Radioactivity</a:t>
            </a:r>
          </a:p>
        </p:txBody>
      </p:sp>
      <p:pic>
        <p:nvPicPr>
          <p:cNvPr id="6148" name="Picture 8" descr="G:\Graphics\Powerpoint\MH_DCM\Denniston\Final files\chapter 09\Jpg\Line Art\den02621_09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7467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2"/>
          <p:cNvSpPr txBox="1">
            <a:spLocks noChangeArrowheads="1"/>
          </p:cNvSpPr>
          <p:nvPr/>
        </p:nvSpPr>
        <p:spPr bwMode="auto">
          <a:xfrm>
            <a:off x="2057400" y="6096000"/>
            <a:ext cx="663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 baseline="30000">
                <a:solidFill>
                  <a:schemeClr val="tx2"/>
                </a:solidFill>
              </a:rPr>
              <a:t>12</a:t>
            </a:r>
            <a:r>
              <a:rPr lang="en-US" altLang="en-US" sz="2800">
                <a:solidFill>
                  <a:schemeClr val="tx2"/>
                </a:solidFill>
              </a:rPr>
              <a:t>C</a:t>
            </a:r>
            <a:endParaRPr lang="en-US" altLang="en-US" sz="2800" baseline="30000">
              <a:solidFill>
                <a:schemeClr val="tx2"/>
              </a:solidFill>
            </a:endParaRP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4800600" y="6096000"/>
            <a:ext cx="663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 baseline="30000">
                <a:solidFill>
                  <a:schemeClr val="tx2"/>
                </a:solidFill>
              </a:rPr>
              <a:t>13</a:t>
            </a:r>
            <a:r>
              <a:rPr lang="en-US" altLang="en-US" sz="2800">
                <a:solidFill>
                  <a:schemeClr val="tx2"/>
                </a:solidFill>
              </a:rPr>
              <a:t>C</a:t>
            </a:r>
            <a:endParaRPr lang="en-US" altLang="en-US" sz="2800" baseline="30000">
              <a:solidFill>
                <a:schemeClr val="tx2"/>
              </a:solidFill>
            </a:endParaRPr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7337425" y="6096000"/>
            <a:ext cx="663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 baseline="30000">
                <a:solidFill>
                  <a:schemeClr val="tx2"/>
                </a:solidFill>
              </a:rPr>
              <a:t>14</a:t>
            </a:r>
            <a:r>
              <a:rPr lang="en-US" altLang="en-US" sz="2800">
                <a:solidFill>
                  <a:schemeClr val="tx2"/>
                </a:solidFill>
              </a:rPr>
              <a:t>C</a:t>
            </a:r>
            <a:endParaRPr lang="en-US" altLang="en-US" sz="2800" baseline="30000">
              <a:solidFill>
                <a:schemeClr val="tx2"/>
              </a:solidFill>
            </a:endParaRPr>
          </a:p>
        </p:txBody>
      </p:sp>
      <p:sp>
        <p:nvSpPr>
          <p:cNvPr id="6152" name="TextBox 3"/>
          <p:cNvSpPr txBox="1">
            <a:spLocks noChangeArrowheads="1"/>
          </p:cNvSpPr>
          <p:nvPr/>
        </p:nvSpPr>
        <p:spPr bwMode="auto">
          <a:xfrm>
            <a:off x="2133600" y="6429375"/>
            <a:ext cx="3048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 baseline="3000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4876800" y="6429375"/>
            <a:ext cx="3048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 baseline="3000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6154" name="TextBox 11"/>
          <p:cNvSpPr txBox="1">
            <a:spLocks noChangeArrowheads="1"/>
          </p:cNvSpPr>
          <p:nvPr/>
        </p:nvSpPr>
        <p:spPr bwMode="auto">
          <a:xfrm>
            <a:off x="7453313" y="6429375"/>
            <a:ext cx="3048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 baseline="30000">
                <a:solidFill>
                  <a:schemeClr val="tx2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0722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5"/>
          <p:cNvSpPr>
            <a:spLocks noChangeArrowheads="1"/>
          </p:cNvSpPr>
          <p:nvPr/>
        </p:nvSpPr>
        <p:spPr bwMode="auto">
          <a:xfrm rot="-5400000">
            <a:off x="-2667000" y="2971800"/>
            <a:ext cx="617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9.1 Natural Radioactivity</a:t>
            </a:r>
          </a:p>
        </p:txBody>
      </p:sp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Unstable Isotopes</a:t>
            </a:r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Some isotopes are stable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The unstable isotopes are the ones that produce radioactivity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To write nuclear equations we need to be able to write the symbols for the </a:t>
            </a:r>
            <a:r>
              <a:rPr lang="en-US" altLang="en-US" sz="2800" i="1" dirty="0" smtClean="0">
                <a:solidFill>
                  <a:schemeClr val="accent2"/>
                </a:solidFill>
                <a:ea typeface="ＭＳ Ｐゴシック" pitchFamily="34" charset="-128"/>
              </a:rPr>
              <a:t>isotopes</a:t>
            </a:r>
            <a:r>
              <a:rPr lang="en-US" altLang="en-US" sz="2800" dirty="0" smtClean="0">
                <a:ea typeface="ＭＳ Ｐゴシック" pitchFamily="34" charset="-128"/>
              </a:rPr>
              <a:t> and the following: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alpha particles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beta particles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positrons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gamma rays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884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Half-Lives of Selected Radioisotopes</a:t>
            </a:r>
          </a:p>
        </p:txBody>
      </p:sp>
      <p:sp>
        <p:nvSpPr>
          <p:cNvPr id="23554" name="Rectangle 4"/>
          <p:cNvSpPr>
            <a:spLocks noChangeArrowheads="1"/>
          </p:cNvSpPr>
          <p:nvPr/>
        </p:nvSpPr>
        <p:spPr bwMode="auto">
          <a:xfrm rot="-5400000">
            <a:off x="-1714500" y="2628900"/>
            <a:ext cx="472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9.3 Properties of Radioisotopes</a:t>
            </a:r>
          </a:p>
        </p:txBody>
      </p:sp>
      <p:pic>
        <p:nvPicPr>
          <p:cNvPr id="23558" name="Picture 6" descr="den02761_t09_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2133600"/>
            <a:ext cx="73088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22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2514600" y="2819400"/>
            <a:ext cx="61722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bg2"/>
                </a:solidFill>
                <a:ea typeface="ＭＳ Ｐゴシック" pitchFamily="34" charset="-128"/>
              </a:rPr>
              <a:t>9.5 Radiocarbon Dating</a:t>
            </a: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1295400" y="1139825"/>
            <a:ext cx="7162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 sz="3200">
                <a:solidFill>
                  <a:schemeClr val="tx1"/>
                </a:solidFill>
              </a:rPr>
              <a:t>The half-life of carbon-14 is 5730 years</a:t>
            </a:r>
            <a:br>
              <a:rPr lang="en-US" altLang="en-US" sz="3200">
                <a:solidFill>
                  <a:schemeClr val="tx1"/>
                </a:solidFill>
              </a:rPr>
            </a:br>
            <a:endParaRPr lang="en-US" altLang="en-US" sz="3200">
              <a:solidFill>
                <a:schemeClr val="tx1"/>
              </a:solidFill>
            </a:endParaRPr>
          </a:p>
          <a:p>
            <a:pPr algn="l" eaLnBrk="1" hangingPunct="1"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 sz="3200">
                <a:solidFill>
                  <a:schemeClr val="tx1"/>
                </a:solidFill>
              </a:rPr>
              <a:t>The carbon-12 does not decay; it is the stable isotope</a:t>
            </a: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371600" y="3829050"/>
            <a:ext cx="7620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 sz="3200">
                <a:solidFill>
                  <a:schemeClr val="tx1"/>
                </a:solidFill>
              </a:rPr>
              <a:t>The ratio of carbon-12 to carbon-14 enables us to calculate the age of an artifact</a:t>
            </a:r>
            <a:br>
              <a:rPr lang="en-US" altLang="en-US" sz="3200">
                <a:solidFill>
                  <a:schemeClr val="tx1"/>
                </a:solidFill>
              </a:rPr>
            </a:br>
            <a:endParaRPr lang="en-US" altLang="en-US" sz="3200">
              <a:solidFill>
                <a:schemeClr val="tx1"/>
              </a:solidFill>
            </a:endParaRPr>
          </a:p>
          <a:p>
            <a:pPr algn="l" eaLnBrk="1" hangingPunct="1"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 sz="3200">
                <a:solidFill>
                  <a:schemeClr val="tx1"/>
                </a:solidFill>
              </a:rPr>
              <a:t>This dating technique is limited to objects less than 50,000 years old (9 half-lives)</a:t>
            </a:r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1143000" y="228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chemeClr val="tx2"/>
                </a:solidFill>
              </a:rPr>
              <a:t>Radiocarbon </a:t>
            </a:r>
            <a:r>
              <a:rPr lang="en-US" altLang="en-US" dirty="0" smtClean="0">
                <a:solidFill>
                  <a:schemeClr val="tx2"/>
                </a:solidFill>
              </a:rPr>
              <a:t>Dating Limitations</a:t>
            </a:r>
            <a:endParaRPr lang="en-US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1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2590800" y="2895600"/>
            <a:ext cx="64770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bg2"/>
                </a:solidFill>
                <a:ea typeface="ＭＳ Ｐゴシック" pitchFamily="34" charset="-128"/>
              </a:rPr>
              <a:t>9.5 Medical Applications of Radioactivity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76400"/>
            <a:ext cx="6934200" cy="48006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Based on the fact that high-energy gamma rays cause damage to biological molecules</a:t>
            </a:r>
          </a:p>
          <a:p>
            <a:r>
              <a:rPr lang="en-US" altLang="en-US" smtClean="0">
                <a:ea typeface="ＭＳ Ｐゴシック" pitchFamily="34" charset="-128"/>
              </a:rPr>
              <a:t>Tumor cells are more susceptible than normal cells</a:t>
            </a:r>
          </a:p>
          <a:p>
            <a:r>
              <a:rPr lang="en-US" altLang="en-US" smtClean="0">
                <a:ea typeface="ＭＳ Ｐゴシック" pitchFamily="34" charset="-128"/>
              </a:rPr>
              <a:t>Example: cobalt-60</a:t>
            </a:r>
          </a:p>
          <a:p>
            <a:r>
              <a:rPr lang="en-US" altLang="en-US" smtClean="0">
                <a:ea typeface="ＭＳ Ｐゴシック" pitchFamily="34" charset="-128"/>
              </a:rPr>
              <a:t>Gamma radiation can cure cancer but can also cause cancer</a:t>
            </a:r>
          </a:p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8915" name="Rectangle 7"/>
          <p:cNvSpPr>
            <a:spLocks noChangeArrowheads="1"/>
          </p:cNvSpPr>
          <p:nvPr/>
        </p:nvSpPr>
        <p:spPr bwMode="auto">
          <a:xfrm>
            <a:off x="12192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Cancer Therapy Using Radiation</a:t>
            </a:r>
          </a:p>
        </p:txBody>
      </p:sp>
      <p:grpSp>
        <p:nvGrpSpPr>
          <p:cNvPr id="38916" name="Group 9"/>
          <p:cNvGrpSpPr>
            <a:grpSpLocks/>
          </p:cNvGrpSpPr>
          <p:nvPr/>
        </p:nvGrpSpPr>
        <p:grpSpPr bwMode="auto">
          <a:xfrm>
            <a:off x="8077200" y="1381125"/>
            <a:ext cx="762000" cy="523875"/>
            <a:chOff x="3962400" y="5791200"/>
            <a:chExt cx="762000" cy="523220"/>
          </a:xfrm>
        </p:grpSpPr>
        <p:sp>
          <p:nvSpPr>
            <p:cNvPr id="38917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8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38918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6564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1447800" y="1066800"/>
            <a:ext cx="75438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95338" indent="-338138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</a:pPr>
            <a:r>
              <a:rPr lang="en-US" altLang="en-US" b="1" dirty="0">
                <a:solidFill>
                  <a:schemeClr val="accent2"/>
                </a:solidFill>
              </a:rPr>
              <a:t>Energy</a:t>
            </a:r>
            <a:r>
              <a:rPr lang="en-US" altLang="en-US" dirty="0">
                <a:solidFill>
                  <a:schemeClr val="tx1"/>
                </a:solidFill>
              </a:rPr>
              <a:t> - the ability to do work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en-US" altLang="en-US" b="1" dirty="0">
                <a:solidFill>
                  <a:schemeClr val="accent2"/>
                </a:solidFill>
              </a:rPr>
              <a:t>kinetic energy</a:t>
            </a:r>
            <a:r>
              <a:rPr lang="en-US" altLang="en-US" dirty="0"/>
              <a:t> - the energy of </a:t>
            </a:r>
            <a:r>
              <a:rPr lang="en-US" altLang="en-US" dirty="0" smtClean="0"/>
              <a:t>motion (energy of action)</a:t>
            </a:r>
            <a:endParaRPr lang="en-US" altLang="en-US" dirty="0"/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en-US" altLang="en-US" b="1" dirty="0">
                <a:solidFill>
                  <a:schemeClr val="accent2"/>
                </a:solidFill>
              </a:rPr>
              <a:t>potential energy</a:t>
            </a:r>
            <a:r>
              <a:rPr lang="en-US" altLang="en-US" dirty="0"/>
              <a:t> - the energy of position (stored energy)</a:t>
            </a:r>
          </a:p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dirty="0">
                <a:solidFill>
                  <a:schemeClr val="tx1"/>
                </a:solidFill>
              </a:rPr>
              <a:t>Energy is also categorized by form: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 sz="2400" dirty="0"/>
              <a:t>light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 sz="2400" dirty="0"/>
              <a:t>heat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 sz="2400" dirty="0"/>
              <a:t>electrical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 sz="2400" dirty="0"/>
              <a:t>mechanical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 sz="2400" dirty="0"/>
              <a:t>chemical</a:t>
            </a:r>
          </a:p>
        </p:txBody>
      </p:sp>
      <p:sp>
        <p:nvSpPr>
          <p:cNvPr id="59395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859334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Energy</a:t>
            </a:r>
          </a:p>
        </p:txBody>
      </p:sp>
      <p:sp>
        <p:nvSpPr>
          <p:cNvPr id="59396" name="Rectangle 2"/>
          <p:cNvSpPr>
            <a:spLocks noChangeArrowheads="1"/>
          </p:cNvSpPr>
          <p:nvPr/>
        </p:nvSpPr>
        <p:spPr bwMode="auto">
          <a:xfrm rot="-5400000">
            <a:off x="-2819400" y="28956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1.6  Additional Experimental Quantities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Image result for gamma irradiated strawber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877175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72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9144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Characteristics of Energy</a:t>
            </a:r>
          </a:p>
        </p:txBody>
      </p:sp>
      <p:sp>
        <p:nvSpPr>
          <p:cNvPr id="6041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7315200" cy="4114800"/>
          </a:xfrm>
        </p:spPr>
        <p:txBody>
          <a:bodyPr/>
          <a:lstStyle/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mtClean="0">
                <a:ea typeface="ＭＳ Ｐゴシック" pitchFamily="34" charset="-128"/>
              </a:rPr>
              <a:t>Energy cannot be created or destroyed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mtClean="0">
                <a:ea typeface="ＭＳ Ｐゴシック" pitchFamily="34" charset="-128"/>
              </a:rPr>
              <a:t>Energy may be converted from one form to another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mtClean="0">
                <a:ea typeface="ＭＳ Ｐゴシック" pitchFamily="34" charset="-128"/>
              </a:rPr>
              <a:t>Energy conversion always occurs with less than 100% efficiency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mtClean="0">
                <a:ea typeface="ＭＳ Ｐゴシック" pitchFamily="34" charset="-128"/>
              </a:rPr>
              <a:t>All chemical reactions involve either a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gain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or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loss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of energy 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 rot="-5400000">
            <a:off x="-2819400" y="28956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1.6  Additional Experimental Quantities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6.0&quot;&gt;&lt;object type=&quot;1&quot; unique_id=&quot;10001&quot;&gt;&lt;object type=&quot;8&quot; unique_id=&quot;30521&quot;&gt;&lt;/object&gt;&lt;object type=&quot;2&quot; unique_id=&quot;30522&quot;&gt;&lt;object type=&quot;3&quot; unique_id=&quot;30523&quot;&gt;&lt;property id=&quot;20148&quot; value=&quot;5&quot;/&gt;&lt;property id=&quot;20300&quot; value=&quot;Slide 1&quot;/&gt;&lt;property id=&quot;20307&quot; value=&quot;336&quot;/&gt;&lt;/object&gt;&lt;object type=&quot;3&quot; unique_id=&quot;30524&quot;&gt;&lt;property id=&quot;20148&quot; value=&quot;5&quot;/&gt;&lt;property id=&quot;20300&quot; value=&quot;Slide 2 - &amp;quot;1.1 The Discovery Process&amp;quot;&quot;/&gt;&lt;property id=&quot;20307&quot; value=&quot;257&quot;/&gt;&lt;/object&gt;&lt;object type=&quot;3&quot; unique_id=&quot;30525&quot;&gt;&lt;property id=&quot;20148&quot; value=&quot;5&quot;/&gt;&lt;property id=&quot;20300&quot; value=&quot;Slide 3&quot;/&gt;&lt;property id=&quot;20307&quot; value=&quot;258&quot;/&gt;&lt;/object&gt;&lt;object type=&quot;3&quot; unique_id=&quot;30526&quot;&gt;&lt;property id=&quot;20148&quot; value=&quot;5&quot;/&gt;&lt;property id=&quot;20300&quot; value=&quot;Slide 4 - &amp;quot;MAJOR AREAS OF CHEMISTRY&amp;quot;&quot;/&gt;&lt;property id=&quot;20307&quot; value=&quot;259&quot;/&gt;&lt;/object&gt;&lt;object type=&quot;3&quot; unique_id=&quot;30527&quot;&gt;&lt;property id=&quot;20148&quot; value=&quot;5&quot;/&gt;&lt;property id=&quot;20300&quot; value=&quot;Slide 5&quot;/&gt;&lt;property id=&quot;20307&quot; value=&quot;260&quot;/&gt;&lt;/object&gt;&lt;object type=&quot;3&quot; unique_id=&quot;30528&quot;&gt;&lt;property id=&quot;20148&quot; value=&quot;5&quot;/&gt;&lt;property id=&quot;20300&quot; value=&quot;Slide 6&quot;/&gt;&lt;property id=&quot;20307&quot; value=&quot;261&quot;/&gt;&lt;/object&gt;&lt;object type=&quot;3&quot; unique_id=&quot;30529&quot;&gt;&lt;property id=&quot;20148&quot; value=&quot;5&quot;/&gt;&lt;property id=&quot;20300&quot; value=&quot;Slide 7&quot;/&gt;&lt;property id=&quot;20307&quot; value=&quot;337&quot;/&gt;&lt;/object&gt;&lt;object type=&quot;3&quot; unique_id=&quot;30530&quot;&gt;&lt;property id=&quot;20148&quot; value=&quot;5&quot;/&gt;&lt;property id=&quot;20300&quot; value=&quot;Slide 8&quot;/&gt;&lt;property id=&quot;20307&quot; value=&quot;264&quot;/&gt;&lt;/object&gt;&lt;object type=&quot;3&quot; unique_id=&quot;30531&quot;&gt;&lt;property id=&quot;20148&quot; value=&quot;5&quot;/&gt;&lt;property id=&quot;20300&quot; value=&quot;Slide 9 - &amp;quot;Models in Chemistry&amp;quot;&quot;/&gt;&lt;property id=&quot;20307&quot; value=&quot;321&quot;/&gt;&lt;/object&gt;&lt;object type=&quot;3&quot; unique_id=&quot;30532&quot;&gt;&lt;property id=&quot;20148&quot; value=&quot;5&quot;/&gt;&lt;property id=&quot;20300&quot; value=&quot;Slide 10 - &amp;quot;1.2  The Categorization of Matter&amp;quot;&quot;/&gt;&lt;property id=&quot;20307&quot; value=&quot;310&quot;/&gt;&lt;/object&gt;&lt;object type=&quot;3&quot; unique_id=&quot;30533&quot;&gt;&lt;property id=&quot;20148&quot; value=&quot;5&quot;/&gt;&lt;property id=&quot;20300&quot; value=&quot;Slide 11 - &amp;quot;Three States of Matter&amp;quot;&quot;/&gt;&lt;property id=&quot;20307&quot; value=&quot;335&quot;/&gt;&lt;/object&gt;&lt;object type=&quot;3&quot; unique_id=&quot;30534&quot;&gt;&lt;property id=&quot;20148&quot; value=&quot;5&quot;/&gt;&lt;property id=&quot;20300&quot; value=&quot;Slide 12 - &amp;quot;Three States of Water&amp;quot;&quot;/&gt;&lt;property id=&quot;20307&quot; value=&quot;317&quot;/&gt;&lt;/object&gt;&lt;object type=&quot;3&quot; unique_id=&quot;30535&quot;&gt;&lt;property id=&quot;20148&quot; value=&quot;5&quot;/&gt;&lt;property id=&quot;20300&quot; value=&quot;Slide 13 - &amp;quot;Three States of Matter&amp;quot;&quot;/&gt;&lt;property id=&quot;20307&quot; value=&quot;328&quot;/&gt;&lt;/object&gt;&lt;object type=&quot;3&quot; unique_id=&quot;30536&quot;&gt;&lt;property id=&quot;20148&quot; value=&quot;5&quot;/&gt;&lt;property id=&quot;20300&quot; value=&quot;Slide 14&quot;/&gt;&lt;property id=&quot;20307&quot; value=&quot;311&quot;/&gt;&lt;/object&gt;&lt;object type=&quot;3&quot; unique_id=&quot;30537&quot;&gt;&lt;property id=&quot;20148&quot; value=&quot;5&quot;/&gt;&lt;property id=&quot;20300&quot; value=&quot;Slide 15 - &amp;quot;Separation by Physical Properties&amp;quot;&quot;/&gt;&lt;property id=&quot;20307&quot; value=&quot;318&quot;/&gt;&lt;/object&gt;&lt;object type=&quot;3&quot; unique_id=&quot;30538&quot;&gt;&lt;property id=&quot;20148&quot; value=&quot;5&quot;/&gt;&lt;property id=&quot;20300&quot; value=&quot;Slide 16&quot;/&gt;&lt;property id=&quot;20307&quot; value=&quot;312&quot;/&gt;&lt;/object&gt;&lt;object type=&quot;3&quot; unique_id=&quot;30539&quot;&gt;&lt;property id=&quot;20148&quot; value=&quot;5&quot;/&gt;&lt;property id=&quot;20300&quot; value=&quot;Slide 17&quot;/&gt;&lt;property id=&quot;20307&quot; value=&quot;322&quot;/&gt;&lt;/object&gt;&lt;object type=&quot;3&quot; unique_id=&quot;30540&quot;&gt;&lt;property id=&quot;20148&quot; value=&quot;5&quot;/&gt;&lt;property id=&quot;20300&quot; value=&quot;Slide 18&quot;/&gt;&lt;property id=&quot;20307&quot; value=&quot;323&quot;/&gt;&lt;/object&gt;&lt;object type=&quot;3&quot; unique_id=&quot;30541&quot;&gt;&lt;property id=&quot;20148&quot; value=&quot;5&quot;/&gt;&lt;property id=&quot;20300&quot; value=&quot;Slide 19&quot;/&gt;&lt;property id=&quot;20307&quot; value=&quot;313&quot;/&gt;&lt;/object&gt;&lt;object type=&quot;3&quot; unique_id=&quot;30542&quot;&gt;&lt;property id=&quot;20148&quot; value=&quot;5&quot;/&gt;&lt;property id=&quot;20300&quot; value=&quot;Slide 20 - &amp;quot;Composition of Matter&amp;quot;&quot;/&gt;&lt;property id=&quot;20307&quot; value=&quot;314&quot;/&gt;&lt;/object&gt;&lt;object type=&quot;3&quot; unique_id=&quot;30543&quot;&gt;&lt;property id=&quot;20148&quot; value=&quot;5&quot;/&gt;&lt;property id=&quot;20300&quot; value=&quot;Slide 21 - &amp;quot;Composition of Matter&amp;quot;&quot;/&gt;&lt;property id=&quot;20307&quot; value=&quot;324&quot;/&gt;&lt;/object&gt;&lt;object type=&quot;3&quot; unique_id=&quot;30544&quot;&gt;&lt;property id=&quot;20148&quot; value=&quot;5&quot;/&gt;&lt;property id=&quot;20300&quot; value=&quot;Slide 22 - &amp;quot;Composition of Matter&amp;quot;&quot;/&gt;&lt;property id=&quot;20307&quot; value=&quot;325&quot;/&gt;&lt;/object&gt;&lt;object type=&quot;3&quot; unique_id=&quot;30545&quot;&gt;&lt;property id=&quot;20148&quot; value=&quot;5&quot;/&gt;&lt;property id=&quot;20300&quot; value=&quot;Slide 23 - &amp;quot;1.3 The Units of Measurement&amp;quot;&quot;/&gt;&lt;property id=&quot;20307&quot; value=&quot;266&quot;/&gt;&lt;/object&gt;&lt;object type=&quot;3&quot; unique_id=&quot;30546&quot;&gt;&lt;property id=&quot;20148&quot; value=&quot;5&quot;/&gt;&lt;property id=&quot;20300&quot; value=&quot;Slide 24 - &amp;quot;Metric System Units&amp;quot;&quot;/&gt;&lt;property id=&quot;20307&quot; value=&quot;344&quot;/&gt;&lt;/object&gt;&lt;object type=&quot;3&quot; unique_id=&quot;30547&quot;&gt;&lt;property id=&quot;20148&quot; value=&quot;5&quot;/&gt;&lt;property id=&quot;20300&quot; value=&quot;Slide 25&quot;/&gt;&lt;property id=&quot;20307&quot; value=&quot;341&quot;/&gt;&lt;/object&gt;&lt;object type=&quot;3&quot; unique_id=&quot;30548&quot;&gt;&lt;property id=&quot;20148&quot; value=&quot;5&quot;/&gt;&lt;property id=&quot;20300&quot; value=&quot;Slide 26&quot;/&gt;&lt;property id=&quot;20307&quot; value=&quot;342&quot;/&gt;&lt;/object&gt;&lt;object type=&quot;3&quot; unique_id=&quot;30549&quot;&gt;&lt;property id=&quot;20148&quot; value=&quot;5&quot;/&gt;&lt;property id=&quot;20300&quot; value=&quot;Slide 27&quot;/&gt;&lt;property id=&quot;20307&quot; value=&quot;343&quot;/&gt;&lt;/object&gt;&lt;object type=&quot;3&quot; unique_id=&quot;30550&quot;&gt;&lt;property id=&quot;20148&quot; value=&quot;5&quot;/&gt;&lt;property id=&quot;20300&quot; value=&quot;Slide 28&quot;/&gt;&lt;property id=&quot;20307&quot; value=&quot;339&quot;/&gt;&lt;/object&gt;&lt;object type=&quot;3&quot; unique_id=&quot;30551&quot;&gt;&lt;property id=&quot;20148&quot; value=&quot;5&quot;/&gt;&lt;property id=&quot;20300&quot; value=&quot;Slide 29 - &amp;quot;1.4  The Numbers of Measurement&amp;quot;&quot;/&gt;&lt;property id=&quot;20307&quot; value=&quot;285&quot;/&gt;&lt;/object&gt;&lt;object type=&quot;3&quot; unique_id=&quot;30552&quot;&gt;&lt;property id=&quot;20148&quot; value=&quot;5&quot;/&gt;&lt;property id=&quot;20300&quot; value=&quot;Slide 30&quot;/&gt;&lt;property id=&quot;20307&quot; value=&quot;283&quot;/&gt;&lt;/object&gt;&lt;object type=&quot;3&quot; unique_id=&quot;30553&quot;&gt;&lt;property id=&quot;20148&quot; value=&quot;5&quot;/&gt;&lt;property id=&quot;20300&quot; value=&quot;Slide 31 - &amp;quot;Recognition of Significant Figures&amp;quot;&quot;/&gt;&lt;property id=&quot;20307&quot; value=&quot;286&quot;/&gt;&lt;/object&gt;&lt;object type=&quot;3&quot; unique_id=&quot;30554&quot;&gt;&lt;property id=&quot;20148&quot; value=&quot;5&quot;/&gt;&lt;property id=&quot;20300&quot; value=&quot;Slide 32 - &amp;quot;Use of Zeros in Significant Figures&amp;quot;&quot;/&gt;&lt;property id=&quot;20307&quot; value=&quot;287&quot;/&gt;&lt;/object&gt;&lt;object type=&quot;3&quot; unique_id=&quot;30555&quot;&gt;&lt;property id=&quot;20148&quot; value=&quot;5&quot;/&gt;&lt;property id=&quot;20300&quot; value=&quot;Slide 33 - &amp;quot;How many significant figures are in the following?&amp;#x0D;&amp;#x0A;&amp;quot;&quot;/&gt;&lt;property id=&quot;20307&quot; value=&quot;288&quot;/&gt;&lt;/object&gt;&lt;object type=&quot;3&quot; unique_id=&quot;30556&quot;&gt;&lt;property id=&quot;20148&quot; value=&quot;5&quot;/&gt;&lt;property id=&quot;20300&quot; value=&quot;Slide 34 - &amp;quot;Scientific Notation&amp;quot;&quot;/&gt;&lt;property id=&quot;20307&quot; value=&quot;289&quot;/&gt;&lt;/object&gt;&lt;object type=&quot;3&quot; unique_id=&quot;30557&quot;&gt;&lt;property id=&quot;20148&quot; value=&quot;5&quot;/&gt;&lt;property id=&quot;20300&quot; value=&quot;Slide 35&quot;/&gt;&lt;property id=&quot;20307&quot; value=&quot;290&quot;/&gt;&lt;/object&gt;&lt;object type=&quot;3&quot; unique_id=&quot;30558&quot;&gt;&lt;property id=&quot;20148&quot; value=&quot;5&quot;/&gt;&lt;property id=&quot;20300&quot; value=&quot;Slide 36&quot;/&gt;&lt;property id=&quot;20307&quot; value=&quot;329&quot;/&gt;&lt;/object&gt;&lt;object type=&quot;3&quot; unique_id=&quot;30559&quot;&gt;&lt;property id=&quot;20148&quot; value=&quot;5&quot;/&gt;&lt;property id=&quot;20300&quot; value=&quot;Slide 37&quot;/&gt;&lt;property id=&quot;20307&quot; value=&quot;346&quot;/&gt;&lt;/object&gt;&lt;object type=&quot;3&quot; unique_id=&quot;30560&quot;&gt;&lt;property id=&quot;20148&quot; value=&quot;5&quot;/&gt;&lt;property id=&quot;20300&quot; value=&quot;Slide 38 - &amp;quot;Represent the following numbers in scientific notation:&amp;#x0D;&amp;#x0A;&amp;quot;&quot;/&gt;&lt;property id=&quot;20307&quot; value=&quot;347&quot;/&gt;&lt;/object&gt;&lt;object type=&quot;3&quot; unique_id=&quot;30561&quot;&gt;&lt;property id=&quot;20148&quot; value=&quot;5&quot;/&gt;&lt;property id=&quot;20300&quot; value=&quot;Slide 39 - &amp;quot;Types of Uncertainty&amp;quot;&quot;/&gt;&lt;property id=&quot;20307&quot; value=&quot;330&quot;/&gt;&lt;/object&gt;&lt;object type=&quot;3&quot; unique_id=&quot;30562&quot;&gt;&lt;property id=&quot;20148&quot; value=&quot;5&quot;/&gt;&lt;property id=&quot;20300&quot; value=&quot;Slide 40 - &amp;quot;Significant Figures in Calculation of Results&amp;quot;&quot;/&gt;&lt;property id=&quot;20307&quot; value=&quot;292&quot;/&gt;&lt;/object&gt;&lt;object type=&quot;3&quot; unique_id=&quot;30563&quot;&gt;&lt;property id=&quot;20148&quot; value=&quot;5&quot;/&gt;&lt;property id=&quot;20300&quot; value=&quot;Slide 41 - &amp;quot;Report the result of each to the proper number of significant figures:&amp;#x0D;&amp;#x0A;&amp;quot;&quot;/&gt;&lt;property id=&quot;20307&quot; value=&quot;348&quot;/&gt;&lt;/object&gt;&lt;object type=&quot;3&quot; unique_id=&quot;30564&quot;&gt;&lt;property id=&quot;20148&quot; value=&quot;5&quot;/&gt;&lt;property id=&quot;20300&quot; value=&quot;Slide 42&quot;/&gt;&lt;property id=&quot;20307&quot; value=&quot;349&quot;/&gt;&lt;/object&gt;&lt;object type=&quot;3&quot; unique_id=&quot;30565&quot;&gt;&lt;property id=&quot;20148&quot; value=&quot;5&quot;/&gt;&lt;property id=&quot;20300&quot; value=&quot;Slide 43&quot;/&gt;&lt;property id=&quot;20307&quot; value=&quot;350&quot;/&gt;&lt;/object&gt;&lt;object type=&quot;3&quot; unique_id=&quot;30566&quot;&gt;&lt;property id=&quot;20148&quot; value=&quot;5&quot;/&gt;&lt;property id=&quot;20300&quot; value=&quot;Slide 44 - &amp;quot;Rules for Multiplication and Division&amp;quot;&quot;/&gt;&lt;property id=&quot;20307&quot; value=&quot;293&quot;/&gt;&lt;/object&gt;&lt;object type=&quot;3&quot; unique_id=&quot;30567&quot;&gt;&lt;property id=&quot;20148&quot; value=&quot;5&quot;/&gt;&lt;property id=&quot;20300&quot; value=&quot;Slide 45 - &amp;quot;Exact and Inexact Numbers&amp;quot;&quot;/&gt;&lt;property id=&quot;20307&quot; value=&quot;331&quot;/&gt;&lt;/object&gt;&lt;object type=&quot;3&quot; unique_id=&quot;30568&quot;&gt;&lt;property id=&quot;20148&quot; value=&quot;5&quot;/&gt;&lt;property id=&quot;20300&quot; value=&quot;Slide 46 - &amp;quot;Rules for Rounding Off Numbers&amp;quot;&quot;/&gt;&lt;property id=&quot;20307&quot; value=&quot;294&quot;/&gt;&lt;/object&gt;&lt;object type=&quot;3&quot; unique_id=&quot;30569&quot;&gt;&lt;property id=&quot;20148&quot; value=&quot;5&quot;/&gt;&lt;property id=&quot;20300&quot; value=&quot;Slide 47 - &amp;quot;Round off each number to three significant figures:&amp;#x0D;&amp;#x0A;&amp;quot;&quot;/&gt;&lt;property id=&quot;20307&quot; value=&quot;332&quot;/&gt;&lt;/object&gt;&lt;object type=&quot;3&quot; unique_id=&quot;30570&quot;&gt;&lt;property id=&quot;20148&quot; value=&quot;5&quot;/&gt;&lt;property id=&quot;20300&quot; value=&quot;Slide 48&quot;/&gt;&lt;property id=&quot;20307&quot; value=&quot;270&quot;/&gt;&lt;/object&gt;&lt;object type=&quot;3&quot; unique_id=&quot;30571&quot;&gt;&lt;property id=&quot;20148&quot; value=&quot;5&quot;/&gt;&lt;property id=&quot;20300&quot; value=&quot;Slide 49&quot;/&gt;&lt;property id=&quot;20307&quot; value=&quot;351&quot;/&gt;&lt;/object&gt;&lt;object type=&quot;3&quot; unique_id=&quot;30572&quot;&gt;&lt;property id=&quot;20148&quot; value=&quot;5&quot;/&gt;&lt;property id=&quot;20300&quot; value=&quot;Slide 50&quot;/&gt;&lt;property id=&quot;20307&quot; value=&quot;271&quot;/&gt;&lt;/object&gt;&lt;object type=&quot;3&quot; unique_id=&quot;30573&quot;&gt;&lt;property id=&quot;20148&quot; value=&quot;5&quot;/&gt;&lt;property id=&quot;20300&quot; value=&quot;Slide 51&quot;/&gt;&lt;property id=&quot;20307&quot; value=&quot;276&quot;/&gt;&lt;/object&gt;&lt;object type=&quot;3&quot; unique_id=&quot;30574&quot;&gt;&lt;property id=&quot;20148&quot; value=&quot;5&quot;/&gt;&lt;property id=&quot;20300&quot; value=&quot;Slide 52&quot;/&gt;&lt;property id=&quot;20307&quot; value=&quot;352&quot;/&gt;&lt;/object&gt;&lt;object type=&quot;3&quot; unique_id=&quot;30575&quot;&gt;&lt;property id=&quot;20148&quot; value=&quot;5&quot;/&gt;&lt;property id=&quot;20300&quot; value=&quot;Slide 53&quot;/&gt;&lt;property id=&quot;20307&quot; value=&quot;353&quot;/&gt;&lt;/object&gt;&lt;object type=&quot;3&quot; unique_id=&quot;30576&quot;&gt;&lt;property id=&quot;20148&quot; value=&quot;5&quot;/&gt;&lt;property id=&quot;20300&quot; value=&quot;Slide 54&quot;/&gt;&lt;property id=&quot;20307&quot; value=&quot;354&quot;/&gt;&lt;/object&gt;&lt;object type=&quot;3&quot; unique_id=&quot;30577&quot;&gt;&lt;property id=&quot;20148&quot; value=&quot;5&quot;/&gt;&lt;property id=&quot;20300&quot; value=&quot;Slide 55&quot;/&gt;&lt;property id=&quot;20307&quot; value=&quot;355&quot;/&gt;&lt;/object&gt;&lt;object type=&quot;3&quot; unique_id=&quot;30578&quot;&gt;&lt;property id=&quot;20148&quot; value=&quot;5&quot;/&gt;&lt;property id=&quot;20300&quot; value=&quot;Slide 56&quot;/&gt;&lt;property id=&quot;20307&quot; value=&quot;356&quot;/&gt;&lt;/object&gt;&lt;object type=&quot;3&quot; unique_id=&quot;30579&quot;&gt;&lt;property id=&quot;20148&quot; value=&quot;5&quot;/&gt;&lt;property id=&quot;20300&quot; value=&quot;Slide 57&quot;/&gt;&lt;property id=&quot;20307&quot; value=&quot;357&quot;/&gt;&lt;/object&gt;&lt;object type=&quot;3&quot; unique_id=&quot;30580&quot;&gt;&lt;property id=&quot;20148&quot; value=&quot;5&quot;/&gt;&lt;property id=&quot;20300&quot; value=&quot;Slide 58&quot;/&gt;&lt;property id=&quot;20307&quot; value=&quot;358&quot;/&gt;&lt;/object&gt;&lt;object type=&quot;3&quot; unique_id=&quot;30581&quot;&gt;&lt;property id=&quot;20148&quot; value=&quot;5&quot;/&gt;&lt;property id=&quot;20300&quot; value=&quot;Slide 59 - &amp;quot;Practice Unit Conversions&amp;quot;&quot;/&gt;&lt;property id=&quot;20307&quot; value=&quot;280&quot;/&gt;&lt;/object&gt;&lt;object type=&quot;3&quot; unique_id=&quot;30582&quot;&gt;&lt;property id=&quot;20148&quot; value=&quot;5&quot;/&gt;&lt;property id=&quot;20300&quot; value=&quot;Slide 60&quot;/&gt;&lt;property id=&quot;20307&quot; value=&quot;345&quot;/&gt;&lt;/object&gt;&lt;object type=&quot;3&quot; unique_id=&quot;30583&quot;&gt;&lt;property id=&quot;20148&quot; value=&quot;5&quot;/&gt;&lt;property id=&quot;20300&quot; value=&quot;Slide 61 - &amp;quot;Conversions Between Fahrenheit and Celsius&amp;quot;&quot;/&gt;&lt;property id=&quot;20307&quot; value=&quot;300&quot;/&gt;&lt;/object&gt;&lt;object type=&quot;3&quot; unique_id=&quot;30584&quot;&gt;&lt;property id=&quot;20148&quot; value=&quot;5&quot;/&gt;&lt;property id=&quot;20300&quot; value=&quot;Slide 62 - &amp;quot;Kelvin Temperature Scale&amp;quot;&quot;/&gt;&lt;property id=&quot;20307&quot; value=&quot;301&quot;/&gt;&lt;/object&gt;&lt;object type=&quot;3&quot; unique_id=&quot;30585&quot;&gt;&lt;property id=&quot;20148&quot; value=&quot;5&quot;/&gt;&lt;property id=&quot;20300&quot; value=&quot;Slide 63 - &amp;quot;Energy&amp;quot;&quot;/&gt;&lt;property id=&quot;20307&quot; value=&quot;302&quot;/&gt;&lt;/object&gt;&lt;object type=&quot;3&quot; unique_id=&quot;30586&quot;&gt;&lt;property id=&quot;20148&quot; value=&quot;5&quot;/&gt;&lt;property id=&quot;20300&quot; value=&quot;Slide 64 - &amp;quot;Characteristics of Energy&amp;quot;&quot;/&gt;&lt;property id=&quot;20307&quot; value=&quot;303&quot;/&gt;&lt;/object&gt;&lt;object type=&quot;3&quot; unique_id=&quot;30587&quot;&gt;&lt;property id=&quot;20148&quot; value=&quot;5&quot;/&gt;&lt;property id=&quot;20300&quot; value=&quot;Slide 65 - &amp;quot;Units of Energy&amp;quot;&quot;/&gt;&lt;property id=&quot;20307&quot; value=&quot;304&quot;/&gt;&lt;/object&gt;&lt;object type=&quot;3&quot; unique_id=&quot;30588&quot;&gt;&lt;property id=&quot;20148&quot; value=&quot;5&quot;/&gt;&lt;property id=&quot;20300&quot; value=&quot;Slide 66 - &amp;quot;Concentration&amp;quot;&quot;/&gt;&lt;property id=&quot;20307&quot; value=&quot;333&quot;/&gt;&lt;/object&gt;&lt;object type=&quot;3&quot; unique_id=&quot;30589&quot;&gt;&lt;property id=&quot;20148&quot; value=&quot;5&quot;/&gt;&lt;property id=&quot;20300&quot; value=&quot;Slide 67 - &amp;quot;Density and Specific Gravity&amp;quot;&quot;/&gt;&lt;property id=&quot;20307&quot; value=&quot;305&quot;/&gt;&lt;/object&gt;&lt;object type=&quot;3&quot; unique_id=&quot;30590&quot;&gt;&lt;property id=&quot;20148&quot; value=&quot;5&quot;/&gt;&lt;property id=&quot;20300&quot; value=&quot;Slide 68&quot;/&gt;&lt;property id=&quot;20307&quot; value=&quot;306&quot;/&gt;&lt;/object&gt;&lt;object type=&quot;3&quot; unique_id=&quot;30591&quot;&gt;&lt;property id=&quot;20148&quot; value=&quot;5&quot;/&gt;&lt;property id=&quot;20300&quot; value=&quot;Slide 69&quot;/&gt;&lt;property id=&quot;20307&quot; value=&quot;320&quot;/&gt;&lt;/object&gt;&lt;object type=&quot;3&quot; unique_id=&quot;30592&quot;&gt;&lt;property id=&quot;20148&quot; value=&quot;5&quot;/&gt;&lt;property id=&quot;20300&quot; value=&quot;Slide 70&quot;/&gt;&lt;property id=&quot;20307&quot; value=&quot;359&quot;/&gt;&lt;/object&gt;&lt;object type=&quot;3&quot; unique_id=&quot;30593&quot;&gt;&lt;property id=&quot;20148&quot; value=&quot;5&quot;/&gt;&lt;property id=&quot;20300&quot; value=&quot;Slide 71&quot;/&gt;&lt;property id=&quot;20307&quot; value=&quot;363&quot;/&gt;&lt;/object&gt;&lt;object type=&quot;3&quot; unique_id=&quot;30594&quot;&gt;&lt;property id=&quot;20148&quot; value=&quot;5&quot;/&gt;&lt;property id=&quot;20300&quot; value=&quot;Slide 72&quot;/&gt;&lt;property id=&quot;20307&quot; value=&quot;362&quot;/&gt;&lt;/object&gt;&lt;object type=&quot;3&quot; unique_id=&quot;30595&quot;&gt;&lt;property id=&quot;20148&quot; value=&quot;5&quot;/&gt;&lt;property id=&quot;20300&quot; value=&quot;Slide 73&quot;/&gt;&lt;property id=&quot;20307&quot; value=&quot;361&quot;/&gt;&lt;/object&gt;&lt;object type=&quot;3&quot; unique_id=&quot;30596&quot;&gt;&lt;property id=&quot;20148&quot; value=&quot;5&quot;/&gt;&lt;property id=&quot;20300&quot; value=&quot;Slide 74 - &amp;quot;Density Calculations&amp;quot;&quot;/&gt;&lt;property id=&quot;20307&quot; value=&quot;307&quot;/&gt;&lt;/object&gt;&lt;object type=&quot;3&quot; unique_id=&quot;30597&quot;&gt;&lt;property id=&quot;20148&quot; value=&quot;5&quot;/&gt;&lt;property id=&quot;20300&quot; value=&quot;Slide 75 - &amp;quot;Specific Gravity&amp;quot;&quot;/&gt;&lt;property id=&quot;20307&quot; value=&quot;308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Default Design 16">
      <a:dk1>
        <a:srgbClr val="132D6F"/>
      </a:dk1>
      <a:lt1>
        <a:srgbClr val="ECE6EE"/>
      </a:lt1>
      <a:dk2>
        <a:srgbClr val="003ABC"/>
      </a:dk2>
      <a:lt2>
        <a:srgbClr val="CDE1FF"/>
      </a:lt2>
      <a:accent1>
        <a:srgbClr val="D9F2FF"/>
      </a:accent1>
      <a:accent2>
        <a:srgbClr val="004BF2"/>
      </a:accent2>
      <a:accent3>
        <a:srgbClr val="F4F0F5"/>
      </a:accent3>
      <a:accent4>
        <a:srgbClr val="0E255E"/>
      </a:accent4>
      <a:accent5>
        <a:srgbClr val="E9F7FF"/>
      </a:accent5>
      <a:accent6>
        <a:srgbClr val="0043DB"/>
      </a:accent6>
      <a:hlink>
        <a:srgbClr val="E0E090"/>
      </a:hlink>
      <a:folHlink>
        <a:srgbClr val="2F9D2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7BA8"/>
            </a:gs>
            <a:gs pos="100000">
              <a:srgbClr val="61116D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D0C1D5"/>
            </a:solidFill>
            <a:effectLst/>
            <a:latin typeface="Times New Roman" pitchFamily="18" charset="0"/>
          </a:defRPr>
        </a:defPPr>
      </a:lstStyle>
    </a:spDef>
    <a:lnDef>
      <a:spPr bwMode="auto">
        <a:gradFill rotWithShape="0">
          <a:gsLst>
            <a:gs pos="0">
              <a:srgbClr val="A57BA8"/>
            </a:gs>
            <a:gs pos="100000">
              <a:srgbClr val="61116D"/>
            </a:gs>
          </a:gsLst>
          <a:lin ang="5400000" scaled="1"/>
        </a:gradFill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32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80A3E"/>
        </a:dk1>
        <a:lt1>
          <a:srgbClr val="ECE6EE"/>
        </a:lt1>
        <a:dk2>
          <a:srgbClr val="61116D"/>
        </a:dk2>
        <a:lt2>
          <a:srgbClr val="CBBBD1"/>
        </a:lt2>
        <a:accent1>
          <a:srgbClr val="C8BDA6"/>
        </a:accent1>
        <a:accent2>
          <a:srgbClr val="006891"/>
        </a:accent2>
        <a:accent3>
          <a:srgbClr val="F4F0F5"/>
        </a:accent3>
        <a:accent4>
          <a:srgbClr val="2E0734"/>
        </a:accent4>
        <a:accent5>
          <a:srgbClr val="E0DBD0"/>
        </a:accent5>
        <a:accent6>
          <a:srgbClr val="005E83"/>
        </a:accent6>
        <a:hlink>
          <a:srgbClr val="E0E090"/>
        </a:hlink>
        <a:folHlink>
          <a:srgbClr val="000A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80A3E"/>
        </a:dk1>
        <a:lt1>
          <a:srgbClr val="ECE6EE"/>
        </a:lt1>
        <a:dk2>
          <a:srgbClr val="003ABC"/>
        </a:dk2>
        <a:lt2>
          <a:srgbClr val="CBBBD1"/>
        </a:lt2>
        <a:accent1>
          <a:srgbClr val="C8BDA6"/>
        </a:accent1>
        <a:accent2>
          <a:srgbClr val="006891"/>
        </a:accent2>
        <a:accent3>
          <a:srgbClr val="F4F0F5"/>
        </a:accent3>
        <a:accent4>
          <a:srgbClr val="2E0734"/>
        </a:accent4>
        <a:accent5>
          <a:srgbClr val="E0DBD0"/>
        </a:accent5>
        <a:accent6>
          <a:srgbClr val="005E83"/>
        </a:accent6>
        <a:hlink>
          <a:srgbClr val="E0E090"/>
        </a:hlink>
        <a:folHlink>
          <a:srgbClr val="000A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1C42A0"/>
        </a:dk1>
        <a:lt1>
          <a:srgbClr val="ECE6EE"/>
        </a:lt1>
        <a:dk2>
          <a:srgbClr val="003ABC"/>
        </a:dk2>
        <a:lt2>
          <a:srgbClr val="CBBBD1"/>
        </a:lt2>
        <a:accent1>
          <a:srgbClr val="C8BDA6"/>
        </a:accent1>
        <a:accent2>
          <a:srgbClr val="006891"/>
        </a:accent2>
        <a:accent3>
          <a:srgbClr val="F4F0F5"/>
        </a:accent3>
        <a:accent4>
          <a:srgbClr val="163788"/>
        </a:accent4>
        <a:accent5>
          <a:srgbClr val="E0DBD0"/>
        </a:accent5>
        <a:accent6>
          <a:srgbClr val="005E83"/>
        </a:accent6>
        <a:hlink>
          <a:srgbClr val="E0E090"/>
        </a:hlink>
        <a:folHlink>
          <a:srgbClr val="000A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132D6F"/>
        </a:dk1>
        <a:lt1>
          <a:srgbClr val="ECE6EE"/>
        </a:lt1>
        <a:dk2>
          <a:srgbClr val="003ABC"/>
        </a:dk2>
        <a:lt2>
          <a:srgbClr val="CBBBD1"/>
        </a:lt2>
        <a:accent1>
          <a:srgbClr val="C8BDA6"/>
        </a:accent1>
        <a:accent2>
          <a:srgbClr val="006891"/>
        </a:accent2>
        <a:accent3>
          <a:srgbClr val="F4F0F5"/>
        </a:accent3>
        <a:accent4>
          <a:srgbClr val="0E255E"/>
        </a:accent4>
        <a:accent5>
          <a:srgbClr val="E0DBD0"/>
        </a:accent5>
        <a:accent6>
          <a:srgbClr val="005E83"/>
        </a:accent6>
        <a:hlink>
          <a:srgbClr val="E0E090"/>
        </a:hlink>
        <a:folHlink>
          <a:srgbClr val="000A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132D6F"/>
        </a:dk1>
        <a:lt1>
          <a:srgbClr val="ECE6EE"/>
        </a:lt1>
        <a:dk2>
          <a:srgbClr val="003ABC"/>
        </a:dk2>
        <a:lt2>
          <a:srgbClr val="C5ECFF"/>
        </a:lt2>
        <a:accent1>
          <a:srgbClr val="C8BDA6"/>
        </a:accent1>
        <a:accent2>
          <a:srgbClr val="006891"/>
        </a:accent2>
        <a:accent3>
          <a:srgbClr val="F4F0F5"/>
        </a:accent3>
        <a:accent4>
          <a:srgbClr val="0E255E"/>
        </a:accent4>
        <a:accent5>
          <a:srgbClr val="E0DBD0"/>
        </a:accent5>
        <a:accent6>
          <a:srgbClr val="005E83"/>
        </a:accent6>
        <a:hlink>
          <a:srgbClr val="E0E090"/>
        </a:hlink>
        <a:folHlink>
          <a:srgbClr val="000A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132D6F"/>
        </a:dk1>
        <a:lt1>
          <a:srgbClr val="ECE6EE"/>
        </a:lt1>
        <a:dk2>
          <a:srgbClr val="003ABC"/>
        </a:dk2>
        <a:lt2>
          <a:srgbClr val="C5ECFF"/>
        </a:lt2>
        <a:accent1>
          <a:srgbClr val="B3E6FF"/>
        </a:accent1>
        <a:accent2>
          <a:srgbClr val="A36CD9"/>
        </a:accent2>
        <a:accent3>
          <a:srgbClr val="F4F0F5"/>
        </a:accent3>
        <a:accent4>
          <a:srgbClr val="0E255E"/>
        </a:accent4>
        <a:accent5>
          <a:srgbClr val="D6F0FF"/>
        </a:accent5>
        <a:accent6>
          <a:srgbClr val="9361C4"/>
        </a:accent6>
        <a:hlink>
          <a:srgbClr val="E0E090"/>
        </a:hlink>
        <a:folHlink>
          <a:srgbClr val="2F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132D6F"/>
        </a:dk1>
        <a:lt1>
          <a:srgbClr val="ECE6EE"/>
        </a:lt1>
        <a:dk2>
          <a:srgbClr val="003ABC"/>
        </a:dk2>
        <a:lt2>
          <a:srgbClr val="CDE1FF"/>
        </a:lt2>
        <a:accent1>
          <a:srgbClr val="B3E6FF"/>
        </a:accent1>
        <a:accent2>
          <a:srgbClr val="A36CD9"/>
        </a:accent2>
        <a:accent3>
          <a:srgbClr val="F4F0F5"/>
        </a:accent3>
        <a:accent4>
          <a:srgbClr val="0E255E"/>
        </a:accent4>
        <a:accent5>
          <a:srgbClr val="D6F0FF"/>
        </a:accent5>
        <a:accent6>
          <a:srgbClr val="9361C4"/>
        </a:accent6>
        <a:hlink>
          <a:srgbClr val="E0E090"/>
        </a:hlink>
        <a:folHlink>
          <a:srgbClr val="2F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132D6F"/>
        </a:dk1>
        <a:lt1>
          <a:srgbClr val="ECE6EE"/>
        </a:lt1>
        <a:dk2>
          <a:srgbClr val="003ABC"/>
        </a:dk2>
        <a:lt2>
          <a:srgbClr val="CDE1FF"/>
        </a:lt2>
        <a:accent1>
          <a:srgbClr val="B3E6FF"/>
        </a:accent1>
        <a:accent2>
          <a:srgbClr val="004BF2"/>
        </a:accent2>
        <a:accent3>
          <a:srgbClr val="F4F0F5"/>
        </a:accent3>
        <a:accent4>
          <a:srgbClr val="0E255E"/>
        </a:accent4>
        <a:accent5>
          <a:srgbClr val="D6F0FF"/>
        </a:accent5>
        <a:accent6>
          <a:srgbClr val="0043DB"/>
        </a:accent6>
        <a:hlink>
          <a:srgbClr val="E0E090"/>
        </a:hlink>
        <a:folHlink>
          <a:srgbClr val="2F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132D6F"/>
        </a:dk1>
        <a:lt1>
          <a:srgbClr val="ECE6EE"/>
        </a:lt1>
        <a:dk2>
          <a:srgbClr val="003ABC"/>
        </a:dk2>
        <a:lt2>
          <a:srgbClr val="CDE1FF"/>
        </a:lt2>
        <a:accent1>
          <a:srgbClr val="D9F2FF"/>
        </a:accent1>
        <a:accent2>
          <a:srgbClr val="004BF2"/>
        </a:accent2>
        <a:accent3>
          <a:srgbClr val="F4F0F5"/>
        </a:accent3>
        <a:accent4>
          <a:srgbClr val="0E255E"/>
        </a:accent4>
        <a:accent5>
          <a:srgbClr val="E9F7FF"/>
        </a:accent5>
        <a:accent6>
          <a:srgbClr val="0043DB"/>
        </a:accent6>
        <a:hlink>
          <a:srgbClr val="E0E090"/>
        </a:hlink>
        <a:folHlink>
          <a:srgbClr val="2F9D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8719</TotalTime>
  <Words>3504</Words>
  <Application>Microsoft Office PowerPoint</Application>
  <PresentationFormat>On-screen Show (4:3)</PresentationFormat>
  <Paragraphs>585</Paragraphs>
  <Slides>80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2" baseType="lpstr">
      <vt:lpstr>Default Design</vt:lpstr>
      <vt:lpstr>Equation</vt:lpstr>
      <vt:lpstr>1.3 The Units of Measurement</vt:lpstr>
      <vt:lpstr>Metric System Units </vt:lpstr>
      <vt:lpstr>Metric System Units - continued </vt:lpstr>
      <vt:lpstr>Metric System Prefixes </vt:lpstr>
      <vt:lpstr>Relationship among  various volume units </vt:lpstr>
      <vt:lpstr>1.6  Additional Experimental Quantities </vt:lpstr>
      <vt:lpstr>Kelvin Temperature Scale</vt:lpstr>
      <vt:lpstr>Energy</vt:lpstr>
      <vt:lpstr>Characteristics of Energy</vt:lpstr>
      <vt:lpstr>Units of Energy</vt:lpstr>
      <vt:lpstr>Concentration</vt:lpstr>
      <vt:lpstr>Density and Specific Gravity</vt:lpstr>
      <vt:lpstr>Density  Examples</vt:lpstr>
      <vt:lpstr>Densities of Some Common Materials  </vt:lpstr>
      <vt:lpstr>Electromagnetic Spectrum</vt:lpstr>
      <vt:lpstr>2.3 Light, Atomic Structure, and the Bohr Atom</vt:lpstr>
      <vt:lpstr>Classification of the Elements</vt:lpstr>
      <vt:lpstr>The Octet Rule</vt:lpstr>
      <vt:lpstr>Ions </vt:lpstr>
      <vt:lpstr>3.1 Chemical Bonding</vt:lpstr>
      <vt:lpstr>Lewis Symbols for Representative Elements</vt:lpstr>
      <vt:lpstr>Covalent Bond</vt:lpstr>
      <vt:lpstr>Examples of Covalent Bonding</vt:lpstr>
      <vt:lpstr>Polar Covalent Bond</vt:lpstr>
      <vt:lpstr>Electronegativity</vt:lpstr>
      <vt:lpstr>Electronegativities  of Selected Elements</vt:lpstr>
      <vt:lpstr>Writing Names of Ionic Compounds from the Formula of the Compound </vt:lpstr>
      <vt:lpstr>Writing Formulas of Covalent Compounds</vt:lpstr>
      <vt:lpstr>Odd Electron</vt:lpstr>
      <vt:lpstr>Lewis Structures and Molecular Geometry; VSEPR Theory</vt:lpstr>
      <vt:lpstr>Interaction of Water and Ammonia</vt:lpstr>
      <vt:lpstr>Interaction of Water and Oil</vt:lpstr>
      <vt:lpstr>Melting and Boiling Points  Selected Compounds by Bonding Type</vt:lpstr>
      <vt:lpstr>Balancing</vt:lpstr>
      <vt:lpstr>Balancing an Equation</vt:lpstr>
      <vt:lpstr>Voltaic Cell Generating Electrical Current</vt:lpstr>
      <vt:lpstr>Molarity</vt:lpstr>
      <vt:lpstr>Voltaic Cell Representation</vt:lpstr>
      <vt:lpstr>Freezing Point Depression and Boiling Point Elevation</vt:lpstr>
      <vt:lpstr>Freezing Point Depression</vt:lpstr>
      <vt:lpstr>Boiling Point Elevation</vt:lpstr>
      <vt:lpstr>Osmosis</vt:lpstr>
      <vt:lpstr>Osmotic Pressure and Osmolarity</vt:lpstr>
      <vt:lpstr>Red Blood Cells</vt:lpstr>
      <vt:lpstr>6.5 Aqueous Solutions</vt:lpstr>
      <vt:lpstr>Active Transport</vt:lpstr>
      <vt:lpstr>Biological Effects of Electrolytes in Solution (Na+ and K+)</vt:lpstr>
      <vt:lpstr>Biological Effects of Electrolytes in Solution (Cl- and HCO3-)</vt:lpstr>
      <vt:lpstr>Blood Composition and Role</vt:lpstr>
      <vt:lpstr>System vs. Surroundings</vt:lpstr>
      <vt:lpstr>The Chemical Reaction and Energy</vt:lpstr>
      <vt:lpstr>The First Law of Thermodynamics</vt:lpstr>
      <vt:lpstr>Enthalpy</vt:lpstr>
      <vt:lpstr>The Second Law of Thermodynamics</vt:lpstr>
      <vt:lpstr>The Second Law of Thermodynamics Representation</vt:lpstr>
      <vt:lpstr>Free Energy and Spontaneity </vt:lpstr>
      <vt:lpstr>7.2 Experimental Determination of Energy Change in Reactions</vt:lpstr>
      <vt:lpstr>Bomb Calorimeter and Measurement of Calories in Foods</vt:lpstr>
      <vt:lpstr>Kinetic Information</vt:lpstr>
      <vt:lpstr>Kinetic Data Assessed by Color Change</vt:lpstr>
      <vt:lpstr>Model of Activation Energy and the Activated Complex</vt:lpstr>
      <vt:lpstr>Factors That Affect Reaction Rate</vt:lpstr>
      <vt:lpstr>Equilibrium Reactions </vt:lpstr>
      <vt:lpstr>LeChatelier’s Principle</vt:lpstr>
      <vt:lpstr>Effect of a Catalyst</vt:lpstr>
      <vt:lpstr>Brønsted-Lowry Theory  of Acids and Bases</vt:lpstr>
      <vt:lpstr>8.3 Reactions Between  Acids and Bases</vt:lpstr>
      <vt:lpstr>Acid-Base Properties of Water</vt:lpstr>
      <vt:lpstr>Self-ionization of Water</vt:lpstr>
      <vt:lpstr>Hydronium Ion</vt:lpstr>
      <vt:lpstr>8.2  pH: A Measurement Scale for Acids and Bases</vt:lpstr>
      <vt:lpstr>The Importance of pH and pH Control</vt:lpstr>
      <vt:lpstr>8.4 Acid-Base Buffers</vt:lpstr>
      <vt:lpstr>9.1 Natural Radioactivity</vt:lpstr>
      <vt:lpstr>Three Isotopes of Carbon</vt:lpstr>
      <vt:lpstr>Unstable Isotopes</vt:lpstr>
      <vt:lpstr>Half-Lives of Selected Radioisotopes</vt:lpstr>
      <vt:lpstr>9.5 Radiocarbon Dating</vt:lpstr>
      <vt:lpstr>9.5 Medical Applications of Radioactivity</vt:lpstr>
      <vt:lpstr>PowerPoint Presentation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Danae R. Quirk Dorr</dc:creator>
  <cp:lastModifiedBy>Mascotti, David P.</cp:lastModifiedBy>
  <cp:revision>182</cp:revision>
  <dcterms:created xsi:type="dcterms:W3CDTF">2001-06-11T10:28:45Z</dcterms:created>
  <dcterms:modified xsi:type="dcterms:W3CDTF">2018-02-14T15:42:34Z</dcterms:modified>
</cp:coreProperties>
</file>